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77" r:id="rId9"/>
    <p:sldId id="274" r:id="rId10"/>
    <p:sldId id="259" r:id="rId11"/>
    <p:sldId id="275" r:id="rId12"/>
    <p:sldId id="263" r:id="rId13"/>
    <p:sldId id="266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9" r:id="rId22"/>
    <p:sldId id="280" r:id="rId23"/>
    <p:sldId id="282" r:id="rId24"/>
    <p:sldId id="283" r:id="rId25"/>
    <p:sldId id="285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5590"/>
    <a:srgbClr val="60FDF9"/>
    <a:srgbClr val="DA9E08"/>
    <a:srgbClr val="FE9700"/>
    <a:srgbClr val="FFFFFF"/>
    <a:srgbClr val="CEAC58"/>
    <a:srgbClr val="61FDF9"/>
    <a:srgbClr val="671E12"/>
    <a:srgbClr val="ED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89290" autoAdjust="0"/>
  </p:normalViewPr>
  <p:slideViewPr>
    <p:cSldViewPr snapToGrid="0">
      <p:cViewPr>
        <p:scale>
          <a:sx n="66" d="100"/>
          <a:sy n="66" d="100"/>
        </p:scale>
        <p:origin x="725" y="298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Increase in </a:t>
            </a:r>
            <a:r>
              <a:rPr lang="en-US" b="0" dirty="0"/>
              <a:t>Labor Force</a:t>
            </a:r>
            <a:r>
              <a:rPr lang="en-US" dirty="0"/>
              <a:t> in Pakistan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 Force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2021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0.0</c:formatCode>
                <c:ptCount val="3"/>
                <c:pt idx="0">
                  <c:v>68.8</c:v>
                </c:pt>
                <c:pt idx="1">
                  <c:v>71.8</c:v>
                </c:pt>
                <c:pt idx="2">
                  <c:v>80.900000000000006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CF-49E3-8160-54974EAFEAAB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6432016"/>
        <c:axId val="132548480"/>
      </c:lineChart>
      <c:catAx>
        <c:axId val="114643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8480"/>
        <c:crosses val="autoZero"/>
        <c:auto val="1"/>
        <c:lblAlgn val="ctr"/>
        <c:lblOffset val="100"/>
        <c:noMultiLvlLbl val="0"/>
      </c:catAx>
      <c:valAx>
        <c:axId val="13254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Individuals in</a:t>
                </a:r>
                <a:r>
                  <a:rPr lang="en-US" baseline="0" dirty="0"/>
                  <a:t> Millions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432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Hired</a:t>
            </a:r>
          </a:p>
        </c:rich>
      </c:tx>
      <c:layout>
        <c:manualLayout>
          <c:xMode val="edge"/>
          <c:yMode val="edge"/>
          <c:x val="0.40079935412896128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33-4411-A1B5-476801C0880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33-4411-A1B5-476801C0880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411-A1B5-476801C08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</a:t>
            </a:r>
          </a:p>
        </c:rich>
      </c:tx>
      <c:layout>
        <c:manualLayout>
          <c:xMode val="edge"/>
          <c:yMode val="edge"/>
          <c:x val="0.37097426535822464"/>
          <c:y val="0.8410806788313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4660-9844-F896910DE8B1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B-4660-9844-F896910DE8B1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B-4660-9844-F896910DE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Demand</a:t>
            </a:r>
          </a:p>
        </c:rich>
      </c:tx>
      <c:layout>
        <c:manualLayout>
          <c:xMode val="edge"/>
          <c:yMode val="edge"/>
          <c:x val="0.34777697409209613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2-4E89-8A81-97696C985A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2-4E89-8A81-97696C985A89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A2-4E89-8A81-97696C985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Favoritism</a:t>
            </a:r>
          </a:p>
        </c:rich>
      </c:tx>
      <c:layout>
        <c:manualLayout>
          <c:xMode val="edge"/>
          <c:yMode val="edge"/>
          <c:x val="0.32126578407366346"/>
          <c:y val="0.84574086502596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485260214270862"/>
          <c:y val="6.4703283633911521E-2"/>
          <c:w val="0.51932581353464435"/>
          <c:h val="0.778988720301966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81-4C22-8EE5-751621B23BA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81-4C22-8EE5-751621B23BA8}"/>
              </c:ext>
            </c:extLst>
          </c:dPt>
          <c:cat>
            <c:strRef>
              <c:f>Sheet1!$A$2:$A$3</c:f>
              <c:strCache>
                <c:ptCount val="2"/>
                <c:pt idx="0">
                  <c:v>Hired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81-4C22-8EE5-751621B23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804E-A7CF-49CC-A8B0-BAE4CCE434C0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ABF5-AF1A-4929-9529-7F9F2C2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3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add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0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add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ABF5-AF1A-4929-9529-7F9F2C2BCD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C80A-C4AD-40C8-8073-0B07C89920BA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2457-7B44-4175-8E69-B6599DC3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microsoft.com/office/2017/06/relationships/model3d" Target="../media/model3d2.glb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svg"/><Relationship Id="rId5" Type="http://schemas.openxmlformats.org/officeDocument/2006/relationships/image" Target="../media/image34.png"/><Relationship Id="rId15" Type="http://schemas.openxmlformats.org/officeDocument/2006/relationships/image" Target="../media/image50.sv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jpeg"/><Relationship Id="rId2" Type="http://schemas.openxmlformats.org/officeDocument/2006/relationships/image" Target="../media/image53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7EA36-0C20-4B95-B6EA-01C0181A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41" y="2077720"/>
            <a:ext cx="4397518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0E5C-4D62-490C-8BA9-F57E2961BBA9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268552"/>
            <a:ext cx="5415280" cy="271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ALIF promotes Human-Like Interaction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ALIF incorporates following features to improve user trust and engagement: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 expressions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Limb Movement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feature go beyond the typical virtual assistants seen in HR automation systems by aligning more closely with human interaction needs.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16BE6E-4620-40FF-9936-B1A1F3EF729F}"/>
              </a:ext>
            </a:extLst>
          </p:cNvPr>
          <p:cNvSpPr txBox="1">
            <a:spLocks/>
          </p:cNvSpPr>
          <p:nvPr/>
        </p:nvSpPr>
        <p:spPr>
          <a:xfrm>
            <a:off x="6077131" y="1848406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AI-HRM: Artificial Intelligence in Human Resource</a:t>
            </a:r>
            <a:endParaRPr lang="en-US" sz="1600" dirty="0"/>
          </a:p>
          <a:p>
            <a:pPr algn="l"/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| Vol.2 , No.2 , PP. 1-7 , 2023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8E20E7-1573-4C03-B0D3-38A139E06D57}"/>
              </a:ext>
            </a:extLst>
          </p:cNvPr>
          <p:cNvSpPr txBox="1">
            <a:spLocks/>
          </p:cNvSpPr>
          <p:nvPr/>
        </p:nvSpPr>
        <p:spPr>
          <a:xfrm>
            <a:off x="6077131" y="725558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</a:p>
        </p:txBody>
      </p:sp>
    </p:spTree>
    <p:extLst>
      <p:ext uri="{BB962C8B-B14F-4D97-AF65-F5344CB8AC3E}">
        <p14:creationId xmlns:p14="http://schemas.microsoft.com/office/powerpoint/2010/main" val="49807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3060915"/>
            <a:ext cx="5415280" cy="24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End-to-End HR System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Unlike systems that focus solely on resume screening or candidate recommendations, ALIF offers end-to-end HR automation including: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Resume analysis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Physical interaction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Interviewing (both technical and personality-based)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 generation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2117B5-7450-41F1-977F-5A7975B59A2B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CBFEA-72B3-43CB-8165-0E5988520ABB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DB2940-EF27-40F2-AF48-304F11062215}"/>
              </a:ext>
            </a:extLst>
          </p:cNvPr>
          <p:cNvSpPr txBox="1">
            <a:spLocks/>
          </p:cNvSpPr>
          <p:nvPr/>
        </p:nvSpPr>
        <p:spPr>
          <a:xfrm>
            <a:off x="6077131" y="1528314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AI-HRM: Artificial Intelligence in Human Resource</a:t>
            </a:r>
            <a:endParaRPr lang="en-US" sz="1600" dirty="0"/>
          </a:p>
          <a:p>
            <a:pPr algn="l"/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  <a:t>Management: A Literature Review</a:t>
            </a:r>
            <a:b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 Light" panose="00000400000000000000" pitchFamily="2" charset="0"/>
              </a:rPr>
            </a:br>
            <a:b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Journal of Computing and Communication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| Vol.2 , No.2 , PP. 1-7 , 2023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1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" y="2449666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56243" y="2357186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8130">
            <a:off x="933751" y="2264126"/>
            <a:ext cx="697484" cy="522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2662230" y="945263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0" y="1045444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E658FA-21CE-4F60-8894-9B07F76B3FE0}"/>
              </a:ext>
            </a:extLst>
          </p:cNvPr>
          <p:cNvSpPr/>
          <p:nvPr/>
        </p:nvSpPr>
        <p:spPr>
          <a:xfrm>
            <a:off x="-1571380" y="-1595081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AFBA8AA-A925-4736-8A80-6A0210BC67E6}"/>
              </a:ext>
            </a:extLst>
          </p:cNvPr>
          <p:cNvSpPr txBox="1">
            <a:spLocks/>
          </p:cNvSpPr>
          <p:nvPr/>
        </p:nvSpPr>
        <p:spPr>
          <a:xfrm>
            <a:off x="3129312" y="1812425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motivation mainly comes from the facts and information about the current situation of industry.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B9B66F-3326-47D2-8464-C578BDD1716C}"/>
              </a:ext>
            </a:extLst>
          </p:cNvPr>
          <p:cNvSpPr txBox="1">
            <a:spLocks/>
          </p:cNvSpPr>
          <p:nvPr/>
        </p:nvSpPr>
        <p:spPr>
          <a:xfrm>
            <a:off x="3129312" y="4387153"/>
            <a:ext cx="6130050" cy="893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to revolutionize the industry with our generalized system which can have its use-case in multiple domains.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A348139-0180-43C8-8F85-C201E89105CF}"/>
              </a:ext>
            </a:extLst>
          </p:cNvPr>
          <p:cNvSpPr txBox="1">
            <a:spLocks/>
          </p:cNvSpPr>
          <p:nvPr/>
        </p:nvSpPr>
        <p:spPr>
          <a:xfrm>
            <a:off x="3129312" y="3040371"/>
            <a:ext cx="6130050" cy="85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are motivated to present our solution as a robot which not only can be trained to do interviews but can also be trained on general tasks for other industries.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77738-C73A-4B79-AACE-8ADB88A50D4D}"/>
              </a:ext>
            </a:extLst>
          </p:cNvPr>
          <p:cNvSpPr/>
          <p:nvPr/>
        </p:nvSpPr>
        <p:spPr>
          <a:xfrm>
            <a:off x="5868955" y="-14937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1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A8EF81-B945-44CC-94B7-D100FED9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419" y="4180333"/>
            <a:ext cx="1532592" cy="1147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53E5A-0D1A-4D3A-A9F1-201A9E3BD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9" y="2564610"/>
            <a:ext cx="2263788" cy="226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0C9F2-0F67-4D66-ABF3-15DFA3C8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99" y="2177026"/>
            <a:ext cx="549246" cy="73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5F8C-BE52-4EA5-BBCC-160FE13D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96" y="1554188"/>
            <a:ext cx="1516274" cy="113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D18F0A-73FD-4B3F-A20F-76D6722611BA}"/>
              </a:ext>
            </a:extLst>
          </p:cNvPr>
          <p:cNvSpPr/>
          <p:nvPr/>
        </p:nvSpPr>
        <p:spPr>
          <a:xfrm>
            <a:off x="0" y="-650919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01BEDD-4F02-4B3E-9527-2450AFC974BC}"/>
              </a:ext>
            </a:extLst>
          </p:cNvPr>
          <p:cNvSpPr txBox="1">
            <a:spLocks/>
          </p:cNvSpPr>
          <p:nvPr/>
        </p:nvSpPr>
        <p:spPr>
          <a:xfrm>
            <a:off x="2624368" y="-701010"/>
            <a:ext cx="4592319" cy="5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19EA87-176A-4BDC-9C6B-7F8506F09A5B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2E141E-BC5C-454A-AE33-BF06ECE2E3B2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6000">
                <a:srgbClr val="CEAC58">
                  <a:alpha val="0"/>
                </a:srgbClr>
              </a:gs>
              <a:gs pos="49400">
                <a:srgbClr val="DA9E08"/>
              </a:gs>
              <a:gs pos="100000">
                <a:srgbClr val="FE97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97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F88C02-EC3D-4C2C-BB50-2F06DFEFF2F4}"/>
              </a:ext>
            </a:extLst>
          </p:cNvPr>
          <p:cNvSpPr txBox="1">
            <a:spLocks/>
          </p:cNvSpPr>
          <p:nvPr/>
        </p:nvSpPr>
        <p:spPr>
          <a:xfrm>
            <a:off x="6223429" y="3523334"/>
            <a:ext cx="3208805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Wall-E is an AI robot from a Pixar movie – the concept for robotic body.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F2B3E0-3DAF-4409-9123-6D68DDEF2DA2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DA9E08"/>
                </a:solidFill>
                <a:latin typeface="Satoshi" pitchFamily="50" charset="0"/>
                <a:cs typeface="Poppins" panose="00000500000000000000" pitchFamily="2" charset="0"/>
              </a:rPr>
              <a:t>Wall-E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9709-787F-4399-A37D-1F8932C9AAF2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7032B-4C4A-401C-9B62-75B01B1CB751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DA9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D71BFE-BEA4-4A07-A95B-42E7EDF8D111}"/>
              </a:ext>
            </a:extLst>
          </p:cNvPr>
          <p:cNvSpPr/>
          <p:nvPr/>
        </p:nvSpPr>
        <p:spPr>
          <a:xfrm>
            <a:off x="5868955" y="-8504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6E0167-5C7F-4B77-9A19-DC80CC1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657" y="2209025"/>
            <a:ext cx="3258653" cy="2439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1FBC9-1A9D-4B1F-96FD-F8313135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6" y="2575947"/>
            <a:ext cx="1147543" cy="114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12D-4D1B-4C38-BC95-3FF0B1E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81">
            <a:off x="1136559" y="2483467"/>
            <a:ext cx="252501" cy="33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28CCC-E3FD-4EB8-B8F5-1105D7094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8901">
            <a:off x="907968" y="2129134"/>
            <a:ext cx="768619" cy="5761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3709463" y="-874678"/>
            <a:ext cx="4592319" cy="87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Motivation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549DE1-0A74-4A4B-A8D7-EBB1A76FD7F5}"/>
              </a:ext>
            </a:extLst>
          </p:cNvPr>
          <p:cNvSpPr txBox="1">
            <a:spLocks/>
          </p:cNvSpPr>
          <p:nvPr/>
        </p:nvSpPr>
        <p:spPr>
          <a:xfrm>
            <a:off x="6223430" y="3523334"/>
            <a:ext cx="3074912" cy="91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EMO, designed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LivingAI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is an AI pet robot which has a personality.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4BB669-6AC5-4443-8B3B-5F4917B780C9}"/>
              </a:ext>
            </a:extLst>
          </p:cNvPr>
          <p:cNvSpPr txBox="1">
            <a:spLocks/>
          </p:cNvSpPr>
          <p:nvPr/>
        </p:nvSpPr>
        <p:spPr>
          <a:xfrm>
            <a:off x="6223430" y="2690685"/>
            <a:ext cx="2103120" cy="43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5D5590"/>
                </a:solidFill>
                <a:latin typeface="Satoshi" pitchFamily="50" charset="0"/>
                <a:cs typeface="Poppins" panose="00000500000000000000" pitchFamily="2" charset="0"/>
              </a:rPr>
              <a:t>EMO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62651-3643-4A37-B92D-0DB9493A1C76}"/>
              </a:ext>
            </a:extLst>
          </p:cNvPr>
          <p:cNvSpPr/>
          <p:nvPr/>
        </p:nvSpPr>
        <p:spPr>
          <a:xfrm>
            <a:off x="6332650" y="3289975"/>
            <a:ext cx="982980" cy="45719"/>
          </a:xfrm>
          <a:prstGeom prst="rect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830BF-39C7-4246-AD47-1B30703DD9FF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C6EBC-B971-4B2A-8FF5-BF7EA0858E4E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2000">
                <a:srgbClr val="FFFFFF"/>
              </a:gs>
              <a:gs pos="50000">
                <a:srgbClr val="60FDF9"/>
              </a:gs>
              <a:gs pos="100000">
                <a:srgbClr val="5D55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8E206-7EE8-44D6-A3E6-55DEFC2C8A40}"/>
              </a:ext>
            </a:extLst>
          </p:cNvPr>
          <p:cNvSpPr/>
          <p:nvPr/>
        </p:nvSpPr>
        <p:spPr>
          <a:xfrm>
            <a:off x="-779903" y="-779903"/>
            <a:ext cx="1559805" cy="1559805"/>
          </a:xfrm>
          <a:prstGeom prst="ellipse">
            <a:avLst/>
          </a:prstGeom>
          <a:solidFill>
            <a:srgbClr val="5D5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9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A498D-3BAB-403A-BA0C-5801589F501B}"/>
              </a:ext>
            </a:extLst>
          </p:cNvPr>
          <p:cNvSpPr txBox="1">
            <a:spLocks/>
          </p:cNvSpPr>
          <p:nvPr/>
        </p:nvSpPr>
        <p:spPr>
          <a:xfrm>
            <a:off x="3296920" y="2989825"/>
            <a:ext cx="5598160" cy="87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DD4CB3-E14B-4E6D-BF3A-9C8BD660CFEC}"/>
              </a:ext>
            </a:extLst>
          </p:cNvPr>
          <p:cNvSpPr txBox="1">
            <a:spLocks/>
          </p:cNvSpPr>
          <p:nvPr/>
        </p:nvSpPr>
        <p:spPr>
          <a:xfrm>
            <a:off x="3754120" y="2719992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A look at the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D830F-82E8-4840-840D-34116DAA191C}"/>
              </a:ext>
            </a:extLst>
          </p:cNvPr>
          <p:cNvSpPr txBox="1">
            <a:spLocks/>
          </p:cNvSpPr>
          <p:nvPr/>
        </p:nvSpPr>
        <p:spPr>
          <a:xfrm>
            <a:off x="6649720" y="3868175"/>
            <a:ext cx="1833880" cy="340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070498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54F292-58B9-459B-B872-2C5703AD9D28}"/>
              </a:ext>
            </a:extLst>
          </p:cNvPr>
          <p:cNvSpPr txBox="1">
            <a:spLocks/>
          </p:cNvSpPr>
          <p:nvPr/>
        </p:nvSpPr>
        <p:spPr>
          <a:xfrm>
            <a:off x="353060" y="1094813"/>
            <a:ext cx="6524070" cy="1370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The main idea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571758"/>
                  </p:ext>
                </p:extLst>
              </p:nvPr>
            </p:nvGraphicFramePr>
            <p:xfrm>
              <a:off x="7770297" y="3413619"/>
              <a:ext cx="1788131" cy="19783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8131" cy="1978357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922" ay="1993277" az="5600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e And Pyritohedron White">
                <a:extLst>
                  <a:ext uri="{FF2B5EF4-FFF2-40B4-BE49-F238E27FC236}">
                    <a16:creationId xmlns:a16="http://schemas.microsoft.com/office/drawing/2014/main" id="{D9CDE145-7452-4B46-8358-665474912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297" y="3413619"/>
                <a:ext cx="1788131" cy="197835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D55A2C8-D06B-48CA-AD89-19F0475C4961}"/>
              </a:ext>
            </a:extLst>
          </p:cNvPr>
          <p:cNvSpPr txBox="1">
            <a:spLocks/>
          </p:cNvSpPr>
          <p:nvPr/>
        </p:nvSpPr>
        <p:spPr>
          <a:xfrm>
            <a:off x="10562668" y="2229982"/>
            <a:ext cx="1629332" cy="470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System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4A4F52-888F-4F90-AA65-8D4018CEFE8E}"/>
              </a:ext>
            </a:extLst>
          </p:cNvPr>
          <p:cNvCxnSpPr>
            <a:cxnSpLocks/>
            <a:stCxn id="15" idx="2"/>
            <a:endCxn id="4" idx="3"/>
          </p:cNvCxnSpPr>
          <p:nvPr/>
        </p:nvCxnSpPr>
        <p:spPr>
          <a:xfrm rot="5400000">
            <a:off x="9607235" y="2632699"/>
            <a:ext cx="1702271" cy="1837928"/>
          </a:xfrm>
          <a:prstGeom prst="bentConnector2">
            <a:avLst/>
          </a:prstGeom>
          <a:ln w="19050">
            <a:solidFill>
              <a:schemeClr val="bg1"/>
            </a:solidFill>
            <a:headEnd w="lg" len="lg"/>
            <a:tailEnd type="triangle" w="lg" len="lg"/>
          </a:ln>
          <a:effectLst>
            <a:glow rad="1143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295FBA43-FA03-4888-8502-7C8FBC00901B}"/>
              </a:ext>
            </a:extLst>
          </p:cNvPr>
          <p:cNvSpPr txBox="1">
            <a:spLocks/>
          </p:cNvSpPr>
          <p:nvPr/>
        </p:nvSpPr>
        <p:spPr>
          <a:xfrm>
            <a:off x="353060" y="7184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E6604-14CE-45ED-AD45-C3B1D7742D5A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We will use a Blackbox system that will respond to user query, generate facial expressions and patterns of limb movement.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effectLst>
                <a:glow rad="152400">
                  <a:schemeClr val="bg1">
                    <a:alpha val="30000"/>
                  </a:schemeClr>
                </a:glow>
              </a:effectLst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This system will be taking audio, video and sensor data as input to create a request in specified structure for an IPO cycle. </a:t>
            </a:r>
          </a:p>
        </p:txBody>
      </p:sp>
    </p:spTree>
    <p:extLst>
      <p:ext uri="{BB962C8B-B14F-4D97-AF65-F5344CB8AC3E}">
        <p14:creationId xmlns:p14="http://schemas.microsoft.com/office/powerpoint/2010/main" val="34193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503B7-D9F7-4E72-9395-B757020E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827" y="-624840"/>
            <a:ext cx="14413654" cy="810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B579-9E00-471F-B1E3-B28F71745CAE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343444"/>
                  </p:ext>
                </p:extLst>
              </p:nvPr>
            </p:nvGraphicFramePr>
            <p:xfrm>
              <a:off x="5332870" y="2810172"/>
              <a:ext cx="1526259" cy="1725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259" cy="1725336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601920" ay="2222529" az="17783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White">
                <a:extLst>
                  <a:ext uri="{FF2B5EF4-FFF2-40B4-BE49-F238E27FC236}">
                    <a16:creationId xmlns:a16="http://schemas.microsoft.com/office/drawing/2014/main" id="{03CB9937-4B92-4D39-8AD3-15093E303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2870" y="2810172"/>
                <a:ext cx="1526259" cy="17253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D587A44A-74A4-49BD-B163-CFCB7401A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885"/>
          <a:stretch/>
        </p:blipFill>
        <p:spPr>
          <a:xfrm rot="6988099">
            <a:off x="1619383" y="3571039"/>
            <a:ext cx="461440" cy="309695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D8CDD0-2054-440A-9F91-FCE669780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91" y="3078118"/>
            <a:ext cx="1526259" cy="1526259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9527AE-1E4E-40D4-B6E0-564DB4073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38678" y="4375194"/>
            <a:ext cx="560824" cy="560824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9F6161-9D30-49D7-B153-5991EFDB8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521" t="4885" r="3642" b="3806"/>
          <a:stretch/>
        </p:blipFill>
        <p:spPr>
          <a:xfrm rot="604465">
            <a:off x="3094603" y="2437577"/>
            <a:ext cx="648972" cy="638295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5908CA-1D57-4D32-AB70-9F037D0B3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2834" y="2724495"/>
            <a:ext cx="518668" cy="518668"/>
          </a:xfrm>
          <a:prstGeom prst="rect">
            <a:avLst/>
          </a:prstGeom>
          <a:effectLst>
            <a:glow rad="101600">
              <a:schemeClr val="bg1">
                <a:alpha val="30000"/>
              </a:schemeClr>
            </a:glo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66937-1DA4-4E0F-899D-F9EB4EB98664}"/>
              </a:ext>
            </a:extLst>
          </p:cNvPr>
          <p:cNvGrpSpPr/>
          <p:nvPr/>
        </p:nvGrpSpPr>
        <p:grpSpPr>
          <a:xfrm>
            <a:off x="8408943" y="3951434"/>
            <a:ext cx="1427613" cy="1408343"/>
            <a:chOff x="7929345" y="3761747"/>
            <a:chExt cx="1427613" cy="140834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04F4481-7EE6-4918-83BE-AD179DB6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48013" y="3761747"/>
              <a:ext cx="908945" cy="908945"/>
            </a:xfrm>
            <a:prstGeom prst="rect">
              <a:avLst/>
            </a:prstGeom>
            <a:effectLst>
              <a:glow rad="101600">
                <a:schemeClr val="bg1">
                  <a:alpha val="30000"/>
                </a:schemeClr>
              </a:glow>
            </a:effectLst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0A83-DEF4-4B5B-B99D-C20AF667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29345" y="4214265"/>
              <a:ext cx="955825" cy="955825"/>
            </a:xfrm>
            <a:prstGeom prst="rect">
              <a:avLst/>
            </a:prstGeom>
            <a:effectLst>
              <a:glow rad="101600">
                <a:schemeClr val="bg1">
                  <a:alpha val="30000"/>
                </a:schemeClr>
              </a:glow>
            </a:effec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6BEAB-6845-483C-B181-02E74C05ADD8}"/>
              </a:ext>
            </a:extLst>
          </p:cNvPr>
          <p:cNvCxnSpPr>
            <a:cxnSpLocks/>
          </p:cNvCxnSpPr>
          <p:nvPr/>
        </p:nvCxnSpPr>
        <p:spPr>
          <a:xfrm>
            <a:off x="4569890" y="1687407"/>
            <a:ext cx="0" cy="41850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D3BE18-6D2E-4197-8C54-939FB1B05314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738572" y="2813486"/>
            <a:ext cx="1594298" cy="85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91A55C-4547-4E2A-9461-E365BD340CA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699502" y="3672840"/>
            <a:ext cx="1588884" cy="98276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310D1B-335C-430B-B9DE-378968287A4E}"/>
              </a:ext>
            </a:extLst>
          </p:cNvPr>
          <p:cNvCxnSpPr>
            <a:cxnSpLocks/>
          </p:cNvCxnSpPr>
          <p:nvPr/>
        </p:nvCxnSpPr>
        <p:spPr>
          <a:xfrm>
            <a:off x="7617890" y="1695019"/>
            <a:ext cx="0" cy="413682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AEF26D6F-E8F6-4D94-9034-22521F0F3D23}"/>
              </a:ext>
            </a:extLst>
          </p:cNvPr>
          <p:cNvSpPr txBox="1">
            <a:spLocks/>
          </p:cNvSpPr>
          <p:nvPr/>
        </p:nvSpPr>
        <p:spPr>
          <a:xfrm>
            <a:off x="1517524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Input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A8F0CE0-A832-4A1E-93A1-168676E35AA8}"/>
              </a:ext>
            </a:extLst>
          </p:cNvPr>
          <p:cNvSpPr txBox="1">
            <a:spLocks/>
          </p:cNvSpPr>
          <p:nvPr/>
        </p:nvSpPr>
        <p:spPr>
          <a:xfrm>
            <a:off x="5328650" y="1695019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Processing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C2383E83-3A48-45E0-A3AE-2CBD347B9A40}"/>
              </a:ext>
            </a:extLst>
          </p:cNvPr>
          <p:cNvSpPr txBox="1">
            <a:spLocks/>
          </p:cNvSpPr>
          <p:nvPr/>
        </p:nvSpPr>
        <p:spPr>
          <a:xfrm>
            <a:off x="8618955" y="1687407"/>
            <a:ext cx="1526255" cy="36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Output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8D6FF1D6-6119-449B-8BCE-F41B223ABF28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6859129" y="2983829"/>
            <a:ext cx="1493705" cy="689011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76C6E94-AE9F-4D22-8878-E133B2EF7D88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>
            <a:off x="6859129" y="3672840"/>
            <a:ext cx="1549814" cy="120902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  <a:effectLst>
            <a:glow rad="101600">
              <a:schemeClr val="bg1"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BB347FF-438A-4F82-B3B8-0D9FBB0F8112}"/>
              </a:ext>
            </a:extLst>
          </p:cNvPr>
          <p:cNvSpPr/>
          <p:nvPr/>
        </p:nvSpPr>
        <p:spPr>
          <a:xfrm>
            <a:off x="-941910" y="1961342"/>
            <a:ext cx="45719" cy="872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C2E133F-1FEF-428C-AC1D-E56FD5939B67}"/>
              </a:ext>
            </a:extLst>
          </p:cNvPr>
          <p:cNvSpPr txBox="1">
            <a:spLocks/>
          </p:cNvSpPr>
          <p:nvPr/>
        </p:nvSpPr>
        <p:spPr>
          <a:xfrm>
            <a:off x="353060" y="695906"/>
            <a:ext cx="1713879" cy="40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1524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84BB4F-5C73-4FD6-918C-1F2CF40F7663}"/>
              </a:ext>
            </a:extLst>
          </p:cNvPr>
          <p:cNvSpPr txBox="1">
            <a:spLocks/>
          </p:cNvSpPr>
          <p:nvPr/>
        </p:nvSpPr>
        <p:spPr>
          <a:xfrm>
            <a:off x="353060" y="-1008737"/>
            <a:ext cx="16408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Satoshi" pitchFamily="50" charset="0"/>
                <a:cs typeface="Poppins" panose="00000500000000000000" pitchFamily="2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361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0751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BBD8AD-A499-4434-A8AC-B06E181F075C}"/>
              </a:ext>
            </a:extLst>
          </p:cNvPr>
          <p:cNvCxnSpPr>
            <a:cxnSpLocks/>
            <a:stCxn id="63" idx="6"/>
            <a:endCxn id="12" idx="1"/>
          </p:cNvCxnSpPr>
          <p:nvPr/>
        </p:nvCxnSpPr>
        <p:spPr>
          <a:xfrm>
            <a:off x="8088581" y="3423916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496053" y="356061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37598"/>
                  </p:ext>
                </p:extLst>
              </p:nvPr>
            </p:nvGraphicFramePr>
            <p:xfrm>
              <a:off x="10642531" y="1793615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2531" y="1793615"/>
                <a:ext cx="3108502" cy="32606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1FDFB7D-FB71-4A7B-9BDF-AAF48A9E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3652" y="4560576"/>
            <a:ext cx="565145" cy="5651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C57ADC-5A2C-4F60-8626-E5515596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0855" y="1816897"/>
            <a:ext cx="479909" cy="4799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F835C5-3A9B-4840-905F-454957A43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85977" y="3011168"/>
            <a:ext cx="825499" cy="8254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0C716A-DB3E-4011-8C18-91E2D12377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40" y="3146427"/>
            <a:ext cx="565145" cy="5651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C2672D-1911-44AD-9993-6AC8B79FD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632" y="1753746"/>
            <a:ext cx="606213" cy="6062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C69EB4-BCF2-480E-88AB-EC68092E0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238" y="4560576"/>
            <a:ext cx="565145" cy="56514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BC715B5-3332-4079-810A-7E6CF2451CA4}"/>
              </a:ext>
            </a:extLst>
          </p:cNvPr>
          <p:cNvSpPr txBox="1">
            <a:spLocks/>
          </p:cNvSpPr>
          <p:nvPr/>
        </p:nvSpPr>
        <p:spPr>
          <a:xfrm>
            <a:off x="354315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9F597F-33BD-4C67-88E2-1159C0E77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1009" y="2885122"/>
            <a:ext cx="897992" cy="10775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805B75F-C8AC-4027-8F18-0A9E550317A2}"/>
              </a:ext>
            </a:extLst>
          </p:cNvPr>
          <p:cNvSpPr txBox="1">
            <a:spLocks/>
          </p:cNvSpPr>
          <p:nvPr/>
        </p:nvSpPr>
        <p:spPr>
          <a:xfrm>
            <a:off x="3566783" y="3267250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CV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C5EE2-C334-4209-A3CA-FD7357E2CC0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2736845" y="2056851"/>
            <a:ext cx="806310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79FCE-8C43-4812-9355-DBE69B7F70F5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811476" y="3423918"/>
            <a:ext cx="717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EF831-E2E4-4AEF-A769-67CEE61887B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49368" y="2056852"/>
            <a:ext cx="7914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558F41-8EDD-4B84-B344-7F8B6E10BC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181033" y="3423916"/>
            <a:ext cx="717207" cy="5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357E76-03FE-4CD8-B966-AF0261C46203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2728797" y="4843149"/>
            <a:ext cx="2169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BC91DF-14E0-4983-8DDE-71088D2C2B2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5420764" y="2056852"/>
            <a:ext cx="1839241" cy="828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6DC74F-63C2-4646-9B93-00DE453B239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5463385" y="3423917"/>
            <a:ext cx="1347624" cy="5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B5FE01-6642-4094-BB31-914E36BB77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463383" y="3962712"/>
            <a:ext cx="1796622" cy="880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9E72D0D2-5850-4B8E-A964-CF4A9BF6F2AE}"/>
              </a:ext>
            </a:extLst>
          </p:cNvPr>
          <p:cNvSpPr txBox="1">
            <a:spLocks/>
          </p:cNvSpPr>
          <p:nvPr/>
        </p:nvSpPr>
        <p:spPr>
          <a:xfrm>
            <a:off x="4873685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84FAF0-0A91-440C-AD6C-46A89F2327A6}"/>
              </a:ext>
            </a:extLst>
          </p:cNvPr>
          <p:cNvSpPr txBox="1">
            <a:spLocks/>
          </p:cNvSpPr>
          <p:nvPr/>
        </p:nvSpPr>
        <p:spPr>
          <a:xfrm>
            <a:off x="4822205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8739F1B-8FF5-494A-8AD9-587F82D00CF0}"/>
              </a:ext>
            </a:extLst>
          </p:cNvPr>
          <p:cNvSpPr txBox="1">
            <a:spLocks/>
          </p:cNvSpPr>
          <p:nvPr/>
        </p:nvSpPr>
        <p:spPr>
          <a:xfrm>
            <a:off x="4822205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685131-90C9-4384-800A-82C7D7886EA5}"/>
              </a:ext>
            </a:extLst>
          </p:cNvPr>
          <p:cNvSpPr/>
          <p:nvPr/>
        </p:nvSpPr>
        <p:spPr>
          <a:xfrm>
            <a:off x="7860791" y="3310021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5BC4419-C798-4EEB-93F2-D21702512B1B}"/>
              </a:ext>
            </a:extLst>
          </p:cNvPr>
          <p:cNvSpPr txBox="1">
            <a:spLocks/>
          </p:cNvSpPr>
          <p:nvPr/>
        </p:nvSpPr>
        <p:spPr>
          <a:xfrm>
            <a:off x="6955837" y="4098954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240441E1-BB50-4003-BEFF-590224F19B82}"/>
              </a:ext>
            </a:extLst>
          </p:cNvPr>
          <p:cNvSpPr txBox="1">
            <a:spLocks/>
          </p:cNvSpPr>
          <p:nvPr/>
        </p:nvSpPr>
        <p:spPr>
          <a:xfrm>
            <a:off x="2128939" y="2367117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B6FBD64-DA14-4878-B879-8114B1B18F3B}"/>
              </a:ext>
            </a:extLst>
          </p:cNvPr>
          <p:cNvSpPr txBox="1">
            <a:spLocks/>
          </p:cNvSpPr>
          <p:nvPr/>
        </p:nvSpPr>
        <p:spPr>
          <a:xfrm>
            <a:off x="1943727" y="3728622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3DED518-E21E-48EB-A839-8B7B89C35A91}"/>
              </a:ext>
            </a:extLst>
          </p:cNvPr>
          <p:cNvSpPr txBox="1">
            <a:spLocks/>
          </p:cNvSpPr>
          <p:nvPr/>
        </p:nvSpPr>
        <p:spPr>
          <a:xfrm>
            <a:off x="1943727" y="5214011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868459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8" presetClass="emph" presetSubtype="128" accel="20000" decel="2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60" grpId="0"/>
      <p:bldP spid="61" grpId="0"/>
      <p:bldP spid="62" grpId="0"/>
      <p:bldP spid="63" grpId="0" animBg="1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DC92A1-CA3A-4BE4-80CA-4F00371F733D}"/>
              </a:ext>
            </a:extLst>
          </p:cNvPr>
          <p:cNvSpPr/>
          <p:nvPr/>
        </p:nvSpPr>
        <p:spPr>
          <a:xfrm>
            <a:off x="-137994" y="-106423"/>
            <a:ext cx="12558211" cy="696442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2E2C38-581F-449C-8009-21309C4BD17C}"/>
              </a:ext>
            </a:extLst>
          </p:cNvPr>
          <p:cNvSpPr txBox="1">
            <a:spLocks/>
          </p:cNvSpPr>
          <p:nvPr/>
        </p:nvSpPr>
        <p:spPr>
          <a:xfrm>
            <a:off x="9032561" y="381935"/>
            <a:ext cx="2700449" cy="436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accent1"/>
                </a:solidFill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Output Flow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029841"/>
                  </p:ext>
                </p:extLst>
              </p:nvPr>
            </p:nvGraphicFramePr>
            <p:xfrm>
              <a:off x="-1554251" y="1798699"/>
              <a:ext cx="3108502" cy="3260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8502" cy="3260601"/>
                    </a:xfrm>
                    <a:prstGeom prst="rect">
                      <a:avLst/>
                    </a:prstGeom>
                  </am3d:spPr>
                  <am3d:camera>
                    <am3d:pos x="0" y="0" z="8126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99" d="1000000"/>
                    <am3d:preTrans dx="-9054" dy="-17992805" dz="484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1105" ay="-486544" az="-3182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Cube And Pyritohedron Grey">
                <a:extLst>
                  <a:ext uri="{FF2B5EF4-FFF2-40B4-BE49-F238E27FC236}">
                    <a16:creationId xmlns:a16="http://schemas.microsoft.com/office/drawing/2014/main" id="{7D182BEA-DECE-4032-BD27-CEA5CD99D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4251" y="1798699"/>
                <a:ext cx="3108502" cy="3260601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000E9-059A-48BC-B1CD-864A80439EE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93533" y="3429000"/>
            <a:ext cx="2553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4FA1ED8-B84F-4BF4-B878-DFA6AFD5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630" y="2890205"/>
            <a:ext cx="897992" cy="10775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0C6155-6171-4954-AC5F-185218A4EF55}"/>
              </a:ext>
            </a:extLst>
          </p:cNvPr>
          <p:cNvSpPr/>
          <p:nvPr/>
        </p:nvSpPr>
        <p:spPr>
          <a:xfrm>
            <a:off x="1465743" y="3315105"/>
            <a:ext cx="227790" cy="2277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9CF59-B027-4832-8517-AFF1CB0F80DF}"/>
              </a:ext>
            </a:extLst>
          </p:cNvPr>
          <p:cNvSpPr txBox="1">
            <a:spLocks/>
          </p:cNvSpPr>
          <p:nvPr/>
        </p:nvSpPr>
        <p:spPr>
          <a:xfrm>
            <a:off x="4247483" y="4081690"/>
            <a:ext cx="1050243" cy="22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D17B5A-84C1-4796-8C83-87EB91395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6904" y="1816897"/>
            <a:ext cx="479909" cy="4799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DB67F7-B63B-4CF9-ACF4-01B9D1932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9" y="3146427"/>
            <a:ext cx="565145" cy="5651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A1B42-7806-4A75-90D8-C35BFE9CF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4287" y="4560576"/>
            <a:ext cx="565145" cy="5651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FEAE-1D17-409C-B6A1-913D2FD5862A}"/>
              </a:ext>
            </a:extLst>
          </p:cNvPr>
          <p:cNvSpPr txBox="1">
            <a:spLocks/>
          </p:cNvSpPr>
          <p:nvPr/>
        </p:nvSpPr>
        <p:spPr>
          <a:xfrm>
            <a:off x="6679734" y="2288302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24ED8D-12C9-4B33-B8A7-490912AA6C55}"/>
              </a:ext>
            </a:extLst>
          </p:cNvPr>
          <p:cNvSpPr txBox="1">
            <a:spLocks/>
          </p:cNvSpPr>
          <p:nvPr/>
        </p:nvSpPr>
        <p:spPr>
          <a:xfrm>
            <a:off x="6628254" y="3643996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297EBD-860B-4AA2-ACEB-827E5069E056}"/>
              </a:ext>
            </a:extLst>
          </p:cNvPr>
          <p:cNvSpPr txBox="1">
            <a:spLocks/>
          </p:cNvSpPr>
          <p:nvPr/>
        </p:nvSpPr>
        <p:spPr>
          <a:xfrm>
            <a:off x="6628254" y="5067357"/>
            <a:ext cx="717207" cy="30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791DF0-BDA4-4FC9-9A35-4E0D84ACD92A}"/>
              </a:ext>
            </a:extLst>
          </p:cNvPr>
          <p:cNvSpPr txBox="1">
            <a:spLocks/>
          </p:cNvSpPr>
          <p:nvPr/>
        </p:nvSpPr>
        <p:spPr>
          <a:xfrm>
            <a:off x="8226915" y="1900184"/>
            <a:ext cx="614250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055972-8BD1-472C-A4D3-586D54B799A4}"/>
              </a:ext>
            </a:extLst>
          </p:cNvPr>
          <p:cNvSpPr txBox="1">
            <a:spLocks/>
          </p:cNvSpPr>
          <p:nvPr/>
        </p:nvSpPr>
        <p:spPr>
          <a:xfrm>
            <a:off x="8250542" y="3267250"/>
            <a:ext cx="717207" cy="313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238E2-B245-412A-B165-1F12B2B4DCB5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7226813" y="2056851"/>
            <a:ext cx="100010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DD318-D2A1-445B-8686-17C9561E7A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269434" y="3423917"/>
            <a:ext cx="981108" cy="50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AB069-1E8B-4835-81FA-588CBAA9EA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864793" y="2056852"/>
            <a:ext cx="91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3E67-DE09-497A-A674-E012A7503D3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8967749" y="3423917"/>
            <a:ext cx="754266" cy="1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D3743-4E45-4BE6-8E00-DFDBBC94B4A7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7269432" y="4834758"/>
            <a:ext cx="2512842" cy="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81FD96-B411-41EF-80A5-EBC05785CE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191622" y="2056852"/>
            <a:ext cx="1555282" cy="137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2603B8-0320-447B-A852-85222229317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91622" y="3429000"/>
            <a:ext cx="15126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2C169-69D5-488A-A8CE-DEB7C905FDB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91622" y="3423916"/>
            <a:ext cx="1512665" cy="1419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4AE9B4A4-A3C2-4B6C-9531-E42EA27AF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7513" y="1816897"/>
            <a:ext cx="479909" cy="47990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7AB912-1087-49B3-A9C7-FB98A00AC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2015" y="3161296"/>
            <a:ext cx="550276" cy="5502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C47A19E-C91C-4717-807C-0BF299161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2274" y="4610216"/>
            <a:ext cx="449084" cy="449084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DC72BDA-FFFE-4709-BAF6-404C5606BEC4}"/>
              </a:ext>
            </a:extLst>
          </p:cNvPr>
          <p:cNvSpPr txBox="1">
            <a:spLocks/>
          </p:cNvSpPr>
          <p:nvPr/>
        </p:nvSpPr>
        <p:spPr>
          <a:xfrm>
            <a:off x="9503523" y="2334846"/>
            <a:ext cx="980020" cy="335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FD6E57-D443-4C38-AF62-A15DE65A4380}"/>
              </a:ext>
            </a:extLst>
          </p:cNvPr>
          <p:cNvSpPr txBox="1">
            <a:spLocks/>
          </p:cNvSpPr>
          <p:nvPr/>
        </p:nvSpPr>
        <p:spPr>
          <a:xfrm>
            <a:off x="9527456" y="3717976"/>
            <a:ext cx="980021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0147A8D-BE6D-49FF-81AF-4F4239C4F30D}"/>
              </a:ext>
            </a:extLst>
          </p:cNvPr>
          <p:cNvSpPr txBox="1">
            <a:spLocks/>
          </p:cNvSpPr>
          <p:nvPr/>
        </p:nvSpPr>
        <p:spPr>
          <a:xfrm>
            <a:off x="9420666" y="5084668"/>
            <a:ext cx="1155073" cy="234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10C2BE25-B9AC-4C1C-95DB-AF0AEB38ADF4}"/>
              </a:ext>
            </a:extLst>
          </p:cNvPr>
          <p:cNvSpPr/>
          <p:nvPr/>
        </p:nvSpPr>
        <p:spPr>
          <a:xfrm rot="21317472">
            <a:off x="9677750" y="4716822"/>
            <a:ext cx="10117870" cy="10117843"/>
          </a:xfrm>
          <a:prstGeom prst="blockArc">
            <a:avLst>
              <a:gd name="adj1" fmla="val 12218545"/>
              <a:gd name="adj2" fmla="val 15218856"/>
              <a:gd name="adj3" fmla="val 198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0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8" grpId="0"/>
      <p:bldP spid="19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14B7C6-C0A7-4C0A-9EA8-49017EB7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A8017A-E168-4DFB-AB71-7DC8ACD520A0}"/>
              </a:ext>
            </a:extLst>
          </p:cNvPr>
          <p:cNvSpPr/>
          <p:nvPr/>
        </p:nvSpPr>
        <p:spPr>
          <a:xfrm>
            <a:off x="-533401" y="-158620"/>
            <a:ext cx="13258800" cy="708119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982988"/>
            <a:ext cx="4983480" cy="1524000"/>
          </a:xfrm>
        </p:spPr>
        <p:txBody>
          <a:bodyPr anchor="ctr">
            <a:noAutofit/>
          </a:bodyPr>
          <a:lstStyle/>
          <a:p>
            <a:pPr algn="l"/>
            <a:r>
              <a:rPr lang="en-US" sz="10000" dirty="0">
                <a:solidFill>
                  <a:schemeClr val="bg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2643DC-7D96-4CCB-B040-1DE1CF3E268C}"/>
              </a:ext>
            </a:extLst>
          </p:cNvPr>
          <p:cNvSpPr txBox="1">
            <a:spLocks/>
          </p:cNvSpPr>
          <p:nvPr/>
        </p:nvSpPr>
        <p:spPr>
          <a:xfrm>
            <a:off x="548640" y="4506988"/>
            <a:ext cx="498348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The First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48640" y="5582242"/>
            <a:ext cx="5547360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FD70-349E-4B04-B5B4-9CA805692128}"/>
              </a:ext>
            </a:extLst>
          </p:cNvPr>
          <p:cNvGrpSpPr/>
          <p:nvPr/>
        </p:nvGrpSpPr>
        <p:grpSpPr>
          <a:xfrm>
            <a:off x="5008121" y="72941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54F08A-38BC-487E-8E51-53AE75053C04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387BBE-326A-4BB3-AC88-8402E481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CEBE5E-939A-4304-B669-D8D9BA9DDC3B}"/>
              </a:ext>
            </a:extLst>
          </p:cNvPr>
          <p:cNvGrpSpPr/>
          <p:nvPr/>
        </p:nvGrpSpPr>
        <p:grpSpPr>
          <a:xfrm>
            <a:off x="639569" y="8487199"/>
            <a:ext cx="1863451" cy="1890268"/>
            <a:chOff x="639569" y="1613959"/>
            <a:chExt cx="1863451" cy="18902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8CC895C-6F37-4511-A024-CEB17B83AC8D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CC72BE-FA60-4937-9ECE-B1311AD1B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618350"/>
              <a:ext cx="1789378" cy="1885877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C20FBB-628D-4226-A894-5ACD2842BCB4}"/>
              </a:ext>
            </a:extLst>
          </p:cNvPr>
          <p:cNvGrpSpPr/>
          <p:nvPr/>
        </p:nvGrpSpPr>
        <p:grpSpPr>
          <a:xfrm>
            <a:off x="2823845" y="846926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C77B7D-FA66-453F-91EE-0A63654A98F9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519F65-89DA-492B-9E44-5BB3808C9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ABAE3-2A49-4FEF-A786-92AB60B71C90}"/>
              </a:ext>
            </a:extLst>
          </p:cNvPr>
          <p:cNvGrpSpPr/>
          <p:nvPr/>
        </p:nvGrpSpPr>
        <p:grpSpPr>
          <a:xfrm>
            <a:off x="9688979" y="843128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BA495B7-EFE2-4F15-95C9-5DC46DD57EB4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B1ACBF-58CF-4719-9881-303966DFA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5AFA4-D32F-4323-BD24-C38BDABAABA5}"/>
              </a:ext>
            </a:extLst>
          </p:cNvPr>
          <p:cNvGrpSpPr/>
          <p:nvPr/>
        </p:nvGrpSpPr>
        <p:grpSpPr>
          <a:xfrm>
            <a:off x="7504703" y="8323242"/>
            <a:ext cx="1863451" cy="1982938"/>
            <a:chOff x="7504703" y="8323242"/>
            <a:chExt cx="1863451" cy="198293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53FADB-267D-4D5A-B3B0-EACE83FEC0B3}"/>
                </a:ext>
              </a:extLst>
            </p:cNvPr>
            <p:cNvSpPr/>
            <p:nvPr/>
          </p:nvSpPr>
          <p:spPr>
            <a:xfrm>
              <a:off x="7504703" y="843878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2E09CE-A7FB-47A1-82D9-64527148E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9365" r="7727"/>
            <a:stretch/>
          </p:blipFill>
          <p:spPr>
            <a:xfrm>
              <a:off x="7514641" y="8323242"/>
              <a:ext cx="1853285" cy="1982938"/>
            </a:xfrm>
            <a:prstGeom prst="roundRect">
              <a:avLst>
                <a:gd name="adj" fmla="val 5062"/>
              </a:avLst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10916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ALIF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E5625637-0A1E-4AAD-998D-767CDB7EA00B}"/>
              </a:ext>
            </a:extLst>
          </p:cNvPr>
          <p:cNvSpPr txBox="1">
            <a:spLocks/>
          </p:cNvSpPr>
          <p:nvPr/>
        </p:nvSpPr>
        <p:spPr>
          <a:xfrm>
            <a:off x="353060" y="2830360"/>
            <a:ext cx="5222240" cy="329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ALIF’s body will mainly consist of a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base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(with omni-directional wheels)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,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torso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(to hold battery and microcontroller)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,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arms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with servos </a:t>
            </a:r>
            <a:r>
              <a:rPr lang="en-US" sz="2000" i="1" dirty="0">
                <a:latin typeface="Satoshi" pitchFamily="50" charset="0"/>
                <a:cs typeface="Poppins" panose="00000500000000000000" pitchFamily="2" charset="0"/>
              </a:rPr>
              <a:t>(at both sides)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and a </a:t>
            </a:r>
            <a:r>
              <a:rPr lang="en-US" sz="2000" b="1" dirty="0">
                <a:latin typeface="Satoshi" pitchFamily="50" charset="0"/>
                <a:cs typeface="Poppins" panose="00000500000000000000" pitchFamily="2" charset="0"/>
              </a:rPr>
              <a:t>face</a:t>
            </a: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 with display and camera embedded.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Satoshi" pitchFamily="50" charset="0"/>
                <a:cs typeface="Poppins" panose="00000500000000000000" pitchFamily="2" charset="0"/>
              </a:rPr>
              <a:t>Majority of the parts will be 3D-printed.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effectLst/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097CD6-CB2E-42F4-9586-DD225DEA9B37}"/>
              </a:ext>
            </a:extLst>
          </p:cNvPr>
          <p:cNvGrpSpPr/>
          <p:nvPr/>
        </p:nvGrpSpPr>
        <p:grpSpPr>
          <a:xfrm>
            <a:off x="9606280" y="-2259180"/>
            <a:ext cx="11277600" cy="11376360"/>
            <a:chOff x="6991794" y="1329961"/>
            <a:chExt cx="4199404" cy="4236179"/>
          </a:xfrm>
        </p:grpSpPr>
        <p:sp>
          <p:nvSpPr>
            <p:cNvPr id="123" name="Circle: Hollow 122">
              <a:extLst>
                <a:ext uri="{FF2B5EF4-FFF2-40B4-BE49-F238E27FC236}">
                  <a16:creationId xmlns:a16="http://schemas.microsoft.com/office/drawing/2014/main" id="{1B00D4D2-EE3D-4A2C-96CB-E68C4347FDFC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Block Arc 123">
              <a:extLst>
                <a:ext uri="{FF2B5EF4-FFF2-40B4-BE49-F238E27FC236}">
                  <a16:creationId xmlns:a16="http://schemas.microsoft.com/office/drawing/2014/main" id="{DC0DE049-FC01-4CE7-948B-0791E7EADE47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4222B99F-C48C-4C12-AC4F-53CE34C787BE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9AA46611-FD89-4945-B876-9B9323424FCF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605CD267-1A1F-4CB5-A06C-1238C7AB4564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71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CE220063-5589-46AD-8294-EA70E5B3F65E}"/>
              </a:ext>
            </a:extLst>
          </p:cNvPr>
          <p:cNvSpPr txBox="1">
            <a:spLocks/>
          </p:cNvSpPr>
          <p:nvPr/>
        </p:nvSpPr>
        <p:spPr>
          <a:xfrm>
            <a:off x="8151820" y="4377120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Motors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6EC3365-A882-484A-B992-B42D8B48B77A}"/>
              </a:ext>
            </a:extLst>
          </p:cNvPr>
          <p:cNvSpPr txBox="1">
            <a:spLocks/>
          </p:cNvSpPr>
          <p:nvPr/>
        </p:nvSpPr>
        <p:spPr>
          <a:xfrm>
            <a:off x="8132342" y="4368553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Tyres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6964AB6E-0471-4D05-9AC2-E4B2850A7BF1}"/>
              </a:ext>
            </a:extLst>
          </p:cNvPr>
          <p:cNvSpPr txBox="1">
            <a:spLocks/>
          </p:cNvSpPr>
          <p:nvPr/>
        </p:nvSpPr>
        <p:spPr>
          <a:xfrm>
            <a:off x="8139645" y="437011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Chasis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29FD4A-83E5-4D5C-B52F-F7EDDEE61603}"/>
              </a:ext>
            </a:extLst>
          </p:cNvPr>
          <p:cNvSpPr txBox="1">
            <a:spLocks/>
          </p:cNvSpPr>
          <p:nvPr/>
        </p:nvSpPr>
        <p:spPr>
          <a:xfrm>
            <a:off x="8132341" y="4371481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1262B0AC-B058-4902-A8A5-584A3AEB7C9C}"/>
              </a:ext>
            </a:extLst>
          </p:cNvPr>
          <p:cNvSpPr txBox="1">
            <a:spLocks/>
          </p:cNvSpPr>
          <p:nvPr/>
        </p:nvSpPr>
        <p:spPr>
          <a:xfrm>
            <a:off x="8132340" y="4374072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5C93F76-9DAE-49C0-B6F0-6E3DAA41B95E}"/>
              </a:ext>
            </a:extLst>
          </p:cNvPr>
          <p:cNvSpPr txBox="1">
            <a:spLocks/>
          </p:cNvSpPr>
          <p:nvPr/>
        </p:nvSpPr>
        <p:spPr>
          <a:xfrm>
            <a:off x="8139120" y="4373287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Arms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FA638DA-E560-4D40-8340-2C69E51DC13C}"/>
              </a:ext>
            </a:extLst>
          </p:cNvPr>
          <p:cNvSpPr txBox="1">
            <a:spLocks/>
          </p:cNvSpPr>
          <p:nvPr/>
        </p:nvSpPr>
        <p:spPr>
          <a:xfrm>
            <a:off x="8147056" y="4362576"/>
            <a:ext cx="1851917" cy="425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9495003-9BB7-4996-B573-AB972E54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5" y="3128640"/>
            <a:ext cx="1331884" cy="13318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A17C20-0D8E-49AF-B278-49DC3F38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4" y="2920970"/>
            <a:ext cx="1706813" cy="17068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93DC11-D131-4F0E-95F7-65FC3DA85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920971"/>
            <a:ext cx="1713547" cy="171354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F2BA97-723C-47C8-A507-42CB6295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5" y="2764799"/>
            <a:ext cx="1687867" cy="16878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4D68984-8657-4076-AA88-01C54A3A5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9" y="2646096"/>
            <a:ext cx="1727018" cy="1907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9FEB325-7424-49B7-87AD-B3A1CADA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33" y="2496652"/>
            <a:ext cx="1910275" cy="212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5E99E6-708B-4765-9289-F22134E0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29" y="2321537"/>
            <a:ext cx="1959979" cy="217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CE47DDB-0B52-403D-8E29-D0653C017987}"/>
              </a:ext>
            </a:extLst>
          </p:cNvPr>
          <p:cNvSpPr txBox="1">
            <a:spLocks/>
          </p:cNvSpPr>
          <p:nvPr/>
        </p:nvSpPr>
        <p:spPr>
          <a:xfrm>
            <a:off x="353060" y="1196413"/>
            <a:ext cx="6524070" cy="1449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Structure</a:t>
            </a:r>
          </a:p>
          <a:p>
            <a:pPr algn="l"/>
            <a:r>
              <a:rPr lang="en-US" sz="4000" dirty="0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Of </a:t>
            </a:r>
            <a:r>
              <a:rPr lang="en-US" sz="4000" dirty="0" err="1">
                <a:solidFill>
                  <a:schemeClr val="accent2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alif</a:t>
            </a:r>
            <a:endParaRPr lang="en-US" sz="4000" dirty="0">
              <a:solidFill>
                <a:schemeClr val="accent2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54A08BB-3CB9-420D-9F81-E118AA376B74}"/>
              </a:ext>
            </a:extLst>
          </p:cNvPr>
          <p:cNvSpPr txBox="1">
            <a:spLocks/>
          </p:cNvSpPr>
          <p:nvPr/>
        </p:nvSpPr>
        <p:spPr>
          <a:xfrm>
            <a:off x="353060" y="820063"/>
            <a:ext cx="2009140" cy="3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4"/>
                </a:solidFill>
                <a:latin typeface="Satoshi" pitchFamily="50" charset="0"/>
                <a:cs typeface="Poppins" panose="00000500000000000000" pitchFamily="2" charset="0"/>
              </a:rPr>
              <a:t>Hardware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EC3054-7E0B-40FB-9F15-8240A01F6DD8}"/>
              </a:ext>
            </a:extLst>
          </p:cNvPr>
          <p:cNvGrpSpPr/>
          <p:nvPr/>
        </p:nvGrpSpPr>
        <p:grpSpPr>
          <a:xfrm>
            <a:off x="6991794" y="1329961"/>
            <a:ext cx="4199404" cy="4236179"/>
            <a:chOff x="6991794" y="1329961"/>
            <a:chExt cx="4199404" cy="4236179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C1040E7F-CDCD-4238-A799-DE26D5949D94}"/>
                </a:ext>
              </a:extLst>
            </p:cNvPr>
            <p:cNvSpPr/>
            <p:nvPr/>
          </p:nvSpPr>
          <p:spPr>
            <a:xfrm>
              <a:off x="7194007" y="1561381"/>
              <a:ext cx="3767550" cy="3767549"/>
            </a:xfrm>
            <a:prstGeom prst="donut">
              <a:avLst>
                <a:gd name="adj" fmla="val 77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0FB07E29-65A3-41F0-895B-7E94837E0B6B}"/>
                </a:ext>
              </a:extLst>
            </p:cNvPr>
            <p:cNvSpPr/>
            <p:nvPr/>
          </p:nvSpPr>
          <p:spPr>
            <a:xfrm rot="21317472">
              <a:off x="7018407" y="1373901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DB948B79-075F-4D01-A058-D8CEC11E24DC}"/>
                </a:ext>
              </a:extLst>
            </p:cNvPr>
            <p:cNvSpPr/>
            <p:nvPr/>
          </p:nvSpPr>
          <p:spPr>
            <a:xfrm rot="5400000">
              <a:off x="7351806" y="132996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717930AD-295E-4554-96E3-C8CB146347ED}"/>
                </a:ext>
              </a:extLst>
            </p:cNvPr>
            <p:cNvSpPr/>
            <p:nvPr/>
          </p:nvSpPr>
          <p:spPr>
            <a:xfrm rot="16026237">
              <a:off x="6991789" y="1798586"/>
              <a:ext cx="3767559" cy="3767550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5A4097-408A-42D9-B7E6-A4DC37B5DED5}"/>
                </a:ext>
              </a:extLst>
            </p:cNvPr>
            <p:cNvSpPr/>
            <p:nvPr/>
          </p:nvSpPr>
          <p:spPr>
            <a:xfrm rot="10541711">
              <a:off x="7423639" y="1760483"/>
              <a:ext cx="3767559" cy="3767549"/>
            </a:xfrm>
            <a:prstGeom prst="blockArc">
              <a:avLst>
                <a:gd name="adj1" fmla="val 12218545"/>
                <a:gd name="adj2" fmla="val 15218856"/>
                <a:gd name="adj3" fmla="val 19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FA7566-B4FF-475A-943A-63C8A5CA1CD3}"/>
              </a:ext>
            </a:extLst>
          </p:cNvPr>
          <p:cNvGrpSpPr/>
          <p:nvPr/>
        </p:nvGrpSpPr>
        <p:grpSpPr>
          <a:xfrm>
            <a:off x="5907960" y="1626437"/>
            <a:ext cx="2290894" cy="865965"/>
            <a:chOff x="5907960" y="1626437"/>
            <a:chExt cx="2290894" cy="865965"/>
          </a:xfrm>
        </p:grpSpPr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111A5999-7E97-4589-9F47-F0C81235BDC2}"/>
                </a:ext>
              </a:extLst>
            </p:cNvPr>
            <p:cNvSpPr txBox="1">
              <a:spLocks/>
            </p:cNvSpPr>
            <p:nvPr/>
          </p:nvSpPr>
          <p:spPr>
            <a:xfrm>
              <a:off x="7440480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1A26A434-BE9F-49F8-B66E-C6B05764A9EF}"/>
                </a:ext>
              </a:extLst>
            </p:cNvPr>
            <p:cNvSpPr txBox="1">
              <a:spLocks/>
            </p:cNvSpPr>
            <p:nvPr/>
          </p:nvSpPr>
          <p:spPr>
            <a:xfrm>
              <a:off x="5907960" y="1626437"/>
              <a:ext cx="1505213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Lower Body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83DA30-4EB5-41D2-BDC7-BDCC98D84709}"/>
              </a:ext>
            </a:extLst>
          </p:cNvPr>
          <p:cNvGrpSpPr/>
          <p:nvPr/>
        </p:nvGrpSpPr>
        <p:grpSpPr>
          <a:xfrm>
            <a:off x="9982269" y="1626437"/>
            <a:ext cx="1806829" cy="865965"/>
            <a:chOff x="9982269" y="1626437"/>
            <a:chExt cx="1806829" cy="865965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BF37B704-3CCF-41B7-9C43-86858DAD131D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20074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9DCF3B1D-A00B-407C-AE26-C08D0FF77DFA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1626437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Torso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014B63-783B-452E-B7DD-1BB989CDBBB2}"/>
              </a:ext>
            </a:extLst>
          </p:cNvPr>
          <p:cNvGrpSpPr/>
          <p:nvPr/>
        </p:nvGrpSpPr>
        <p:grpSpPr>
          <a:xfrm>
            <a:off x="9982269" y="4483980"/>
            <a:ext cx="1806829" cy="825353"/>
            <a:chOff x="9982269" y="4483980"/>
            <a:chExt cx="1806829" cy="825353"/>
          </a:xfrm>
        </p:grpSpPr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B3E44B48-96B6-4C0C-99E5-3BE4FE7387A9}"/>
                </a:ext>
              </a:extLst>
            </p:cNvPr>
            <p:cNvSpPr txBox="1">
              <a:spLocks/>
            </p:cNvSpPr>
            <p:nvPr/>
          </p:nvSpPr>
          <p:spPr>
            <a:xfrm>
              <a:off x="9982269" y="4483980"/>
              <a:ext cx="758374" cy="48492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5E1A9F2C-B0C9-4837-A508-2DB7B1DE5A13}"/>
                </a:ext>
              </a:extLst>
            </p:cNvPr>
            <p:cNvSpPr txBox="1">
              <a:spLocks/>
            </p:cNvSpPr>
            <p:nvPr/>
          </p:nvSpPr>
          <p:spPr>
            <a:xfrm>
              <a:off x="10765229" y="4836809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Limbs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62687B-F002-41FE-B9E1-F835E1D23C1C}"/>
              </a:ext>
            </a:extLst>
          </p:cNvPr>
          <p:cNvGrpSpPr/>
          <p:nvPr/>
        </p:nvGrpSpPr>
        <p:grpSpPr>
          <a:xfrm>
            <a:off x="6231478" y="4483980"/>
            <a:ext cx="1967374" cy="734484"/>
            <a:chOff x="6231478" y="4483980"/>
            <a:chExt cx="1967374" cy="734484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D7A10B72-3AAF-4406-A3CD-644EB1A8EDE9}"/>
                </a:ext>
              </a:extLst>
            </p:cNvPr>
            <p:cNvSpPr txBox="1">
              <a:spLocks/>
            </p:cNvSpPr>
            <p:nvPr/>
          </p:nvSpPr>
          <p:spPr>
            <a:xfrm>
              <a:off x="7440478" y="4483980"/>
              <a:ext cx="758374" cy="4849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solidFill>
                    <a:schemeClr val="bg1"/>
                  </a:solidFill>
                  <a:effectLst/>
                  <a:latin typeface="Bell MT" panose="02020503060305020303" pitchFamily="18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0AD88526-2856-4C29-AFD9-D635884D235E}"/>
                </a:ext>
              </a:extLst>
            </p:cNvPr>
            <p:cNvSpPr txBox="1">
              <a:spLocks/>
            </p:cNvSpPr>
            <p:nvPr/>
          </p:nvSpPr>
          <p:spPr>
            <a:xfrm>
              <a:off x="6231478" y="4745940"/>
              <a:ext cx="1023869" cy="4725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effectLst/>
                  <a:latin typeface="Satoshi" pitchFamily="50" charset="0"/>
                  <a:cs typeface="Poppins" panose="00000500000000000000" pitchFamily="2" charset="0"/>
                </a:rPr>
                <a:t>Head</a:t>
              </a:r>
            </a:p>
          </p:txBody>
        </p:sp>
      </p:grpSp>
      <p:pic>
        <p:nvPicPr>
          <p:cNvPr id="1026" name="Picture 2" descr="JGA25-371 Gear Motor with Encoder DC 12V 280RPM">
            <a:extLst>
              <a:ext uri="{FF2B5EF4-FFF2-40B4-BE49-F238E27FC236}">
                <a16:creationId xmlns:a16="http://schemas.microsoft.com/office/drawing/2014/main" id="{03A15520-3A09-44EB-8FCC-CCA8F98B6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 bwMode="auto">
          <a:xfrm flipH="1">
            <a:off x="1339886" y="3464259"/>
            <a:ext cx="2125345" cy="19768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Mecanum Wheel, 4-in Omnidirectional Wheel, Industrial Robot Kit Drive Wheel  with TPU Rubber Roller : Amazon.ca: Industrial &amp; Scientific">
            <a:extLst>
              <a:ext uri="{FF2B5EF4-FFF2-40B4-BE49-F238E27FC236}">
                <a16:creationId xmlns:a16="http://schemas.microsoft.com/office/drawing/2014/main" id="{FDAD325B-FA85-469E-9058-2ABAB58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9" y="3581758"/>
            <a:ext cx="1859316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AISI 201 / 304 / 316 / 321 / 430 Stainless Steel U Channel Shaped Steel Bar">
            <a:extLst>
              <a:ext uri="{FF2B5EF4-FFF2-40B4-BE49-F238E27FC236}">
                <a16:creationId xmlns:a16="http://schemas.microsoft.com/office/drawing/2014/main" id="{3F56B176-779E-426A-8963-C78C387C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21723" r="6191" b="14601"/>
          <a:stretch/>
        </p:blipFill>
        <p:spPr bwMode="auto">
          <a:xfrm>
            <a:off x="961151" y="3581759"/>
            <a:ext cx="2802098" cy="185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4" name="Picture 20" descr="Find Best Manufacturer and for Shape Parallelogram Speaker Market at alibaba">
            <a:extLst>
              <a:ext uri="{FF2B5EF4-FFF2-40B4-BE49-F238E27FC236}">
                <a16:creationId xmlns:a16="http://schemas.microsoft.com/office/drawing/2014/main" id="{6CA9C8B0-BC82-4BFF-AD4C-B0660E28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8" y="3314131"/>
            <a:ext cx="2163999" cy="216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6A3B-A0FD-4BD9-8E24-1B1AE2177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926" t="17409" r="8223" b="17871"/>
          <a:stretch/>
        </p:blipFill>
        <p:spPr>
          <a:xfrm>
            <a:off x="2419963" y="3427204"/>
            <a:ext cx="2368483" cy="182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3K Real Plain Weave Carbon Fiber Cloth Carbon Fabric Tape 8inch x 12inch">
            <a:extLst>
              <a:ext uri="{FF2B5EF4-FFF2-40B4-BE49-F238E27FC236}">
                <a16:creationId xmlns:a16="http://schemas.microsoft.com/office/drawing/2014/main" id="{DA3F870A-8673-4CC1-B359-DB485A059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6" b="7852"/>
          <a:stretch/>
        </p:blipFill>
        <p:spPr bwMode="auto">
          <a:xfrm>
            <a:off x="490505" y="2893056"/>
            <a:ext cx="4239806" cy="243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2" descr="arduino - How to control a 4 DOF robotic arm using Ardunio? - Stack Overflow">
            <a:extLst>
              <a:ext uri="{FF2B5EF4-FFF2-40B4-BE49-F238E27FC236}">
                <a16:creationId xmlns:a16="http://schemas.microsoft.com/office/drawing/2014/main" id="{45D420B5-3871-42A2-97C6-CC9A7E70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56" y="3274056"/>
            <a:ext cx="2128437" cy="2128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6" name="Picture 22" descr="Raspberry Pi Camera Module">
            <a:extLst>
              <a:ext uri="{FF2B5EF4-FFF2-40B4-BE49-F238E27FC236}">
                <a16:creationId xmlns:a16="http://schemas.microsoft.com/office/drawing/2014/main" id="{ACD9D51A-7183-4E53-8917-189A5B996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21737"/>
          <a:stretch/>
        </p:blipFill>
        <p:spPr bwMode="auto">
          <a:xfrm>
            <a:off x="3197133" y="3476691"/>
            <a:ext cx="1596077" cy="207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8" name="Picture 24" descr="5 INCH RASPBERRY PI HDMI LCD">
            <a:extLst>
              <a:ext uri="{FF2B5EF4-FFF2-40B4-BE49-F238E27FC236}">
                <a16:creationId xmlns:a16="http://schemas.microsoft.com/office/drawing/2014/main" id="{0F5A046A-69CA-4269-8417-08D3545B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3926"/>
          <a:stretch/>
        </p:blipFill>
        <p:spPr bwMode="auto">
          <a:xfrm>
            <a:off x="798489" y="3555341"/>
            <a:ext cx="2466510" cy="182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81039D3-B6C9-435B-8C7D-20D877EA15F1}"/>
              </a:ext>
            </a:extLst>
          </p:cNvPr>
          <p:cNvSpPr/>
          <p:nvPr/>
        </p:nvSpPr>
        <p:spPr>
          <a:xfrm>
            <a:off x="5868956" y="6688310"/>
            <a:ext cx="5415280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B80DE6-9A5D-4454-B7AB-285D1362452E}"/>
              </a:ext>
            </a:extLst>
          </p:cNvPr>
          <p:cNvSpPr/>
          <p:nvPr/>
        </p:nvSpPr>
        <p:spPr>
          <a:xfrm>
            <a:off x="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55E7A-7975-4707-9E95-6BD1A88B88B0}"/>
              </a:ext>
            </a:extLst>
          </p:cNvPr>
          <p:cNvSpPr txBox="1">
            <a:spLocks/>
          </p:cNvSpPr>
          <p:nvPr/>
        </p:nvSpPr>
        <p:spPr>
          <a:xfrm>
            <a:off x="0" y="2761860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6" y="0"/>
            <a:ext cx="5415280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A2DDC-815C-4EFE-B642-1E902173B6E0}"/>
              </a:ext>
            </a:extLst>
          </p:cNvPr>
          <p:cNvSpPr/>
          <p:nvPr/>
        </p:nvSpPr>
        <p:spPr>
          <a:xfrm>
            <a:off x="13838594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D2991B-9F5C-4239-BA66-9B5A039EB303}"/>
              </a:ext>
            </a:extLst>
          </p:cNvPr>
          <p:cNvSpPr txBox="1">
            <a:spLocks/>
          </p:cNvSpPr>
          <p:nvPr/>
        </p:nvSpPr>
        <p:spPr>
          <a:xfrm>
            <a:off x="12105412" y="2792895"/>
            <a:ext cx="4633441" cy="10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</a:t>
            </a:r>
            <a:r>
              <a:rPr lang="en-US" sz="35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545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699589" y="0"/>
            <a:ext cx="5172891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BABE0B-4386-4EC9-8F55-60E5EB44BEFD}"/>
              </a:ext>
            </a:extLst>
          </p:cNvPr>
          <p:cNvSpPr txBox="1">
            <a:spLocks/>
          </p:cNvSpPr>
          <p:nvPr/>
        </p:nvSpPr>
        <p:spPr>
          <a:xfrm>
            <a:off x="6077131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Resume Screening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Conduct Interviews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Report Generation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Facial Expression Rendering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Voice Communication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Gesture Recognition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Mobility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Learning and Adaptability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Decision Support</a:t>
            </a:r>
          </a:p>
          <a:p>
            <a:pPr algn="just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25E66-1F38-4E45-9C1B-67F25B03355B}"/>
              </a:ext>
            </a:extLst>
          </p:cNvPr>
          <p:cNvSpPr/>
          <p:nvPr/>
        </p:nvSpPr>
        <p:spPr>
          <a:xfrm>
            <a:off x="7663050" y="3847608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92C0C-557A-43E2-B648-28B4A7D0D249}"/>
              </a:ext>
            </a:extLst>
          </p:cNvPr>
          <p:cNvSpPr txBox="1">
            <a:spLocks/>
          </p:cNvSpPr>
          <p:nvPr/>
        </p:nvSpPr>
        <p:spPr>
          <a:xfrm>
            <a:off x="7573617" y="2792896"/>
            <a:ext cx="4633441" cy="10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Non</a:t>
            </a:r>
            <a:r>
              <a:rPr lang="en-US" sz="35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AC1603-45BE-4F1F-AE75-72EBDC5899CC}"/>
              </a:ext>
            </a:extLst>
          </p:cNvPr>
          <p:cNvSpPr txBox="1">
            <a:spLocks/>
          </p:cNvSpPr>
          <p:nvPr/>
        </p:nvSpPr>
        <p:spPr>
          <a:xfrm>
            <a:off x="849168" y="447262"/>
            <a:ext cx="5415280" cy="602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Performance / Speed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Scalability of Personalization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Accuracy of CV Screening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Ethical and Explainable AI in User Profiling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Environment Understanding Reliability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Satoshi" pitchFamily="50" charset="0"/>
                <a:cs typeface="Poppins" panose="00000500000000000000" pitchFamily="2" charset="0"/>
              </a:rPr>
              <a:t>Efficiency in Task Execution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928F6-A513-4EA6-A589-18D4AE788118}"/>
              </a:ext>
            </a:extLst>
          </p:cNvPr>
          <p:cNvSpPr/>
          <p:nvPr/>
        </p:nvSpPr>
        <p:spPr>
          <a:xfrm>
            <a:off x="-6219736" y="3847607"/>
            <a:ext cx="4544008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0F6562-5FD6-4354-A71E-D6F206A93926}"/>
              </a:ext>
            </a:extLst>
          </p:cNvPr>
          <p:cNvSpPr txBox="1">
            <a:spLocks/>
          </p:cNvSpPr>
          <p:nvPr/>
        </p:nvSpPr>
        <p:spPr>
          <a:xfrm>
            <a:off x="-4643484" y="2777378"/>
            <a:ext cx="4635189" cy="108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255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0877D8A-225A-47D0-9358-65F666FD16DB}"/>
              </a:ext>
            </a:extLst>
          </p:cNvPr>
          <p:cNvSpPr txBox="1">
            <a:spLocks/>
          </p:cNvSpPr>
          <p:nvPr/>
        </p:nvSpPr>
        <p:spPr>
          <a:xfrm>
            <a:off x="6671178" y="596049"/>
            <a:ext cx="2789853" cy="1022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Tools </a:t>
            </a:r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  <a:endParaRPr lang="en-US" sz="2000" b="1" dirty="0">
              <a:solidFill>
                <a:schemeClr val="accent1"/>
              </a:solidFill>
              <a:latin typeface="FSP DEMO - Integral CF" panose="00000500000000000000" pitchFamily="50" charset="0"/>
              <a:cs typeface="Poppins" panose="00000500000000000000" pitchFamily="2" charset="0"/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 </a:t>
            </a:r>
            <a:r>
              <a:rPr lang="en-US" sz="2100" b="1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Technologies</a:t>
            </a:r>
            <a:endParaRPr lang="en-US" sz="21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B07A4-8C59-4F58-8B18-B07EC026FD15}"/>
              </a:ext>
            </a:extLst>
          </p:cNvPr>
          <p:cNvSpPr/>
          <p:nvPr/>
        </p:nvSpPr>
        <p:spPr>
          <a:xfrm>
            <a:off x="9458446" y="670110"/>
            <a:ext cx="2789853" cy="427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0154-B66D-4F49-A896-59069D46B112}"/>
              </a:ext>
            </a:extLst>
          </p:cNvPr>
          <p:cNvSpPr/>
          <p:nvPr/>
        </p:nvSpPr>
        <p:spPr>
          <a:xfrm>
            <a:off x="10556112" y="5117937"/>
            <a:ext cx="462987" cy="17400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A1721-9043-47F4-9492-D645EDC16AAC}"/>
              </a:ext>
            </a:extLst>
          </p:cNvPr>
          <p:cNvSpPr/>
          <p:nvPr/>
        </p:nvSpPr>
        <p:spPr>
          <a:xfrm rot="16200000">
            <a:off x="9226953" y="3597971"/>
            <a:ext cx="462987" cy="5467110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67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5E83F4-4C95-43F2-BE97-92BC9820672F}"/>
              </a:ext>
            </a:extLst>
          </p:cNvPr>
          <p:cNvSpPr/>
          <p:nvPr/>
        </p:nvSpPr>
        <p:spPr>
          <a:xfrm>
            <a:off x="699589" y="-166234"/>
            <a:ext cx="5172891" cy="332468"/>
          </a:xfrm>
          <a:prstGeom prst="roundRect">
            <a:avLst>
              <a:gd name="adj" fmla="val 417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D17224-8647-487E-A90B-1F70D88F3392}"/>
              </a:ext>
            </a:extLst>
          </p:cNvPr>
          <p:cNvGrpSpPr/>
          <p:nvPr/>
        </p:nvGrpSpPr>
        <p:grpSpPr>
          <a:xfrm>
            <a:off x="693420" y="1248175"/>
            <a:ext cx="3399761" cy="2277765"/>
            <a:chOff x="693420" y="1248175"/>
            <a:chExt cx="3399761" cy="2277765"/>
          </a:xfrm>
        </p:grpSpPr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8C574097-9911-4C92-97C8-C6D93CF79855}"/>
                </a:ext>
              </a:extLst>
            </p:cNvPr>
            <p:cNvSpPr txBox="1"/>
            <p:nvPr/>
          </p:nvSpPr>
          <p:spPr>
            <a:xfrm>
              <a:off x="693420" y="1248175"/>
              <a:ext cx="2049078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21"/>
                </a:lnSpc>
              </a:pPr>
              <a:r>
                <a:rPr lang="en-US" sz="2200" b="1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Backend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D9B38C-6DB5-4111-8F47-3E529A7E3A54}"/>
                </a:ext>
              </a:extLst>
            </p:cNvPr>
            <p:cNvGrpSpPr/>
            <p:nvPr/>
          </p:nvGrpSpPr>
          <p:grpSpPr>
            <a:xfrm>
              <a:off x="693420" y="1945238"/>
              <a:ext cx="3031924" cy="637590"/>
              <a:chOff x="693420" y="1945238"/>
              <a:chExt cx="3031924" cy="637590"/>
            </a:xfrm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D3D642A-74A9-4A33-AFD0-FAD63F5CF3AD}"/>
                  </a:ext>
                </a:extLst>
              </p:cNvPr>
              <p:cNvSpPr/>
              <p:nvPr/>
            </p:nvSpPr>
            <p:spPr>
              <a:xfrm>
                <a:off x="693420" y="1945238"/>
                <a:ext cx="601537" cy="579223"/>
              </a:xfrm>
              <a:custGeom>
                <a:avLst/>
                <a:gdLst/>
                <a:ahLst/>
                <a:cxnLst/>
                <a:rect l="l" t="t" r="r" b="b"/>
                <a:pathLst>
                  <a:path w="662153" h="662153">
                    <a:moveTo>
                      <a:pt x="0" y="0"/>
                    </a:moveTo>
                    <a:lnTo>
                      <a:pt x="662153" y="0"/>
                    </a:lnTo>
                    <a:lnTo>
                      <a:pt x="662153" y="662153"/>
                    </a:lnTo>
                    <a:lnTo>
                      <a:pt x="0" y="6621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  <p:sp>
            <p:nvSpPr>
              <p:cNvPr id="37" name="TextBox 27">
                <a:extLst>
                  <a:ext uri="{FF2B5EF4-FFF2-40B4-BE49-F238E27FC236}">
                    <a16:creationId xmlns:a16="http://schemas.microsoft.com/office/drawing/2014/main" id="{495CDFFB-E3FA-4212-8E05-6AF5C3C409D6}"/>
                  </a:ext>
                </a:extLst>
              </p:cNvPr>
              <p:cNvSpPr txBox="1"/>
              <p:nvPr/>
            </p:nvSpPr>
            <p:spPr>
              <a:xfrm>
                <a:off x="1484731" y="1945929"/>
                <a:ext cx="2240613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Python</a:t>
                </a:r>
              </a:p>
            </p:txBody>
          </p:sp>
          <p:sp>
            <p:nvSpPr>
              <p:cNvPr id="42" name="TextBox 32">
                <a:extLst>
                  <a:ext uri="{FF2B5EF4-FFF2-40B4-BE49-F238E27FC236}">
                    <a16:creationId xmlns:a16="http://schemas.microsoft.com/office/drawing/2014/main" id="{D4A2130E-5EB6-4092-8EEA-DB32E258EDA5}"/>
                  </a:ext>
                </a:extLst>
              </p:cNvPr>
              <p:cNvSpPr txBox="1"/>
              <p:nvPr/>
            </p:nvSpPr>
            <p:spPr>
              <a:xfrm>
                <a:off x="1484731" y="2349815"/>
                <a:ext cx="2069212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AI-Models, TTS, STT, </a:t>
                </a:r>
                <a:r>
                  <a:rPr lang="en-US" sz="1400" dirty="0" err="1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RPi</a:t>
                </a:r>
                <a:endParaRPr lang="en-US" sz="1400" dirty="0">
                  <a:solidFill>
                    <a:srgbClr val="11111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5B7CBF-BB68-499E-80F3-26C9CC4009A6}"/>
                </a:ext>
              </a:extLst>
            </p:cNvPr>
            <p:cNvGrpSpPr/>
            <p:nvPr/>
          </p:nvGrpSpPr>
          <p:grpSpPr>
            <a:xfrm>
              <a:off x="693421" y="2869299"/>
              <a:ext cx="3399760" cy="656641"/>
              <a:chOff x="693421" y="2938978"/>
              <a:chExt cx="3399760" cy="656641"/>
            </a:xfrm>
          </p:grpSpPr>
          <p:sp>
            <p:nvSpPr>
              <p:cNvPr id="15" name="Freeform 11" descr="Php - Social media &amp; Logos Icons">
                <a:extLst>
                  <a:ext uri="{FF2B5EF4-FFF2-40B4-BE49-F238E27FC236}">
                    <a16:creationId xmlns:a16="http://schemas.microsoft.com/office/drawing/2014/main" id="{7282DE23-EDC1-49CF-BB01-BD589CB06BE3}"/>
                  </a:ext>
                </a:extLst>
              </p:cNvPr>
              <p:cNvSpPr/>
              <p:nvPr/>
            </p:nvSpPr>
            <p:spPr>
              <a:xfrm>
                <a:off x="693421" y="2958029"/>
                <a:ext cx="626196" cy="602967"/>
              </a:xfrm>
              <a:custGeom>
                <a:avLst/>
                <a:gdLst/>
                <a:ahLst/>
                <a:cxnLst/>
                <a:rect l="l" t="t" r="r" b="b"/>
                <a:pathLst>
                  <a:path w="662153" h="662153">
                    <a:moveTo>
                      <a:pt x="0" y="0"/>
                    </a:moveTo>
                    <a:lnTo>
                      <a:pt x="662153" y="0"/>
                    </a:lnTo>
                    <a:lnTo>
                      <a:pt x="662153" y="662153"/>
                    </a:lnTo>
                    <a:lnTo>
                      <a:pt x="0" y="6621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TextBox 28">
                <a:extLst>
                  <a:ext uri="{FF2B5EF4-FFF2-40B4-BE49-F238E27FC236}">
                    <a16:creationId xmlns:a16="http://schemas.microsoft.com/office/drawing/2014/main" id="{36D5242E-603B-4F5F-8136-E246D892869D}"/>
                  </a:ext>
                </a:extLst>
              </p:cNvPr>
              <p:cNvSpPr txBox="1"/>
              <p:nvPr/>
            </p:nvSpPr>
            <p:spPr>
              <a:xfrm>
                <a:off x="1439011" y="2938978"/>
                <a:ext cx="2240613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PHP</a:t>
                </a:r>
              </a:p>
            </p:txBody>
          </p:sp>
          <p:sp>
            <p:nvSpPr>
              <p:cNvPr id="43" name="TextBox 33">
                <a:extLst>
                  <a:ext uri="{FF2B5EF4-FFF2-40B4-BE49-F238E27FC236}">
                    <a16:creationId xmlns:a16="http://schemas.microsoft.com/office/drawing/2014/main" id="{F8449B79-C490-4327-A828-FED2E37B9C5C}"/>
                  </a:ext>
                </a:extLst>
              </p:cNvPr>
              <p:cNvSpPr txBox="1"/>
              <p:nvPr/>
            </p:nvSpPr>
            <p:spPr>
              <a:xfrm>
                <a:off x="1439010" y="3362606"/>
                <a:ext cx="2654171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Web-Server, Emails, Queues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D504CA-E4A8-4E7B-B2D0-727657DEA497}"/>
              </a:ext>
            </a:extLst>
          </p:cNvPr>
          <p:cNvGrpSpPr/>
          <p:nvPr/>
        </p:nvGrpSpPr>
        <p:grpSpPr>
          <a:xfrm>
            <a:off x="685017" y="4064389"/>
            <a:ext cx="3791959" cy="2292116"/>
            <a:chOff x="685017" y="4064389"/>
            <a:chExt cx="3791959" cy="2292116"/>
          </a:xfrm>
        </p:grpSpPr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1475E48B-E246-4A20-B7BA-BA41C78C60F6}"/>
                </a:ext>
              </a:extLst>
            </p:cNvPr>
            <p:cNvSpPr txBox="1"/>
            <p:nvPr/>
          </p:nvSpPr>
          <p:spPr>
            <a:xfrm>
              <a:off x="685017" y="4064389"/>
              <a:ext cx="3612497" cy="3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1"/>
                </a:lnSpc>
              </a:pPr>
              <a:r>
                <a:rPr lang="en-US" sz="2200" b="1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Frontend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BEEB38-C20F-43BA-9F17-C68CB6F62732}"/>
                </a:ext>
              </a:extLst>
            </p:cNvPr>
            <p:cNvGrpSpPr/>
            <p:nvPr/>
          </p:nvGrpSpPr>
          <p:grpSpPr>
            <a:xfrm>
              <a:off x="693420" y="4759307"/>
              <a:ext cx="3331986" cy="644984"/>
              <a:chOff x="693420" y="4759307"/>
              <a:chExt cx="3331986" cy="644984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5BD9289-8361-4EF3-90CD-7DC3E76D0365}"/>
                  </a:ext>
                </a:extLst>
              </p:cNvPr>
              <p:cNvSpPr/>
              <p:nvPr/>
            </p:nvSpPr>
            <p:spPr>
              <a:xfrm>
                <a:off x="693420" y="4761703"/>
                <a:ext cx="599103" cy="599103"/>
              </a:xfrm>
              <a:custGeom>
                <a:avLst/>
                <a:gdLst/>
                <a:ahLst/>
                <a:cxnLst/>
                <a:rect l="l" t="t" r="r" b="b"/>
                <a:pathLst>
                  <a:path w="662153" h="662153">
                    <a:moveTo>
                      <a:pt x="0" y="0"/>
                    </a:moveTo>
                    <a:lnTo>
                      <a:pt x="662153" y="0"/>
                    </a:lnTo>
                    <a:lnTo>
                      <a:pt x="662153" y="662153"/>
                    </a:lnTo>
                    <a:lnTo>
                      <a:pt x="0" y="6621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40" name="TextBox 30">
                <a:extLst>
                  <a:ext uri="{FF2B5EF4-FFF2-40B4-BE49-F238E27FC236}">
                    <a16:creationId xmlns:a16="http://schemas.microsoft.com/office/drawing/2014/main" id="{B8B32E88-6729-4E4F-884F-27D309F1D1E9}"/>
                  </a:ext>
                </a:extLst>
              </p:cNvPr>
              <p:cNvSpPr txBox="1"/>
              <p:nvPr/>
            </p:nvSpPr>
            <p:spPr>
              <a:xfrm>
                <a:off x="1439010" y="4759307"/>
                <a:ext cx="2586396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JavaScript (ES6)</a:t>
                </a:r>
              </a:p>
            </p:txBody>
          </p:sp>
          <p:sp>
            <p:nvSpPr>
              <p:cNvPr id="44" name="TextBox 34">
                <a:extLst>
                  <a:ext uri="{FF2B5EF4-FFF2-40B4-BE49-F238E27FC236}">
                    <a16:creationId xmlns:a16="http://schemas.microsoft.com/office/drawing/2014/main" id="{422E92FC-B36E-4C15-87A9-424C396B58D7}"/>
                  </a:ext>
                </a:extLst>
              </p:cNvPr>
              <p:cNvSpPr txBox="1"/>
              <p:nvPr/>
            </p:nvSpPr>
            <p:spPr>
              <a:xfrm>
                <a:off x="1439010" y="5166436"/>
                <a:ext cx="2586396" cy="2378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 err="1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ChartsJS</a:t>
                </a: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en-US" sz="1400" dirty="0" err="1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SweetAlerts</a:t>
                </a: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ED952C-ECC8-4981-8F31-E1895AF9DDAF}"/>
                </a:ext>
              </a:extLst>
            </p:cNvPr>
            <p:cNvGrpSpPr/>
            <p:nvPr/>
          </p:nvGrpSpPr>
          <p:grpSpPr>
            <a:xfrm>
              <a:off x="693419" y="5713775"/>
              <a:ext cx="3783557" cy="642730"/>
              <a:chOff x="693419" y="5713775"/>
              <a:chExt cx="3783557" cy="642730"/>
            </a:xfrm>
          </p:grpSpPr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CC434C0D-6F10-49DC-A883-B9F352E442B0}"/>
                  </a:ext>
                </a:extLst>
              </p:cNvPr>
              <p:cNvSpPr/>
              <p:nvPr/>
            </p:nvSpPr>
            <p:spPr>
              <a:xfrm>
                <a:off x="693419" y="5713916"/>
                <a:ext cx="599103" cy="599103"/>
              </a:xfrm>
              <a:custGeom>
                <a:avLst/>
                <a:gdLst/>
                <a:ahLst/>
                <a:cxnLst/>
                <a:rect l="l" t="t" r="r" b="b"/>
                <a:pathLst>
                  <a:path w="662153" h="662153">
                    <a:moveTo>
                      <a:pt x="0" y="0"/>
                    </a:moveTo>
                    <a:lnTo>
                      <a:pt x="662153" y="0"/>
                    </a:lnTo>
                    <a:lnTo>
                      <a:pt x="662153" y="662154"/>
                    </a:lnTo>
                    <a:lnTo>
                      <a:pt x="0" y="6621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  <p:sp>
            <p:nvSpPr>
              <p:cNvPr id="41" name="TextBox 31">
                <a:extLst>
                  <a:ext uri="{FF2B5EF4-FFF2-40B4-BE49-F238E27FC236}">
                    <a16:creationId xmlns:a16="http://schemas.microsoft.com/office/drawing/2014/main" id="{272D89B7-F0B1-4182-8793-23335DAE8866}"/>
                  </a:ext>
                </a:extLst>
              </p:cNvPr>
              <p:cNvSpPr txBox="1"/>
              <p:nvPr/>
            </p:nvSpPr>
            <p:spPr>
              <a:xfrm>
                <a:off x="1436007" y="5713775"/>
                <a:ext cx="2586396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TypeScript</a:t>
                </a:r>
              </a:p>
            </p:txBody>
          </p:sp>
          <p:sp>
            <p:nvSpPr>
              <p:cNvPr id="45" name="TextBox 35">
                <a:extLst>
                  <a:ext uri="{FF2B5EF4-FFF2-40B4-BE49-F238E27FC236}">
                    <a16:creationId xmlns:a16="http://schemas.microsoft.com/office/drawing/2014/main" id="{2693A3E7-334A-4BC1-8591-5C38C13935BD}"/>
                  </a:ext>
                </a:extLst>
              </p:cNvPr>
              <p:cNvSpPr txBox="1"/>
              <p:nvPr/>
            </p:nvSpPr>
            <p:spPr>
              <a:xfrm>
                <a:off x="1458061" y="6118279"/>
                <a:ext cx="3018915" cy="2382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ReactJS with TS using Material UI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357CE4-12A8-4FA5-BCC0-D302035166B8}"/>
              </a:ext>
            </a:extLst>
          </p:cNvPr>
          <p:cNvGrpSpPr/>
          <p:nvPr/>
        </p:nvGrpSpPr>
        <p:grpSpPr>
          <a:xfrm>
            <a:off x="4672980" y="1979375"/>
            <a:ext cx="3619531" cy="1578844"/>
            <a:chOff x="4672980" y="1979375"/>
            <a:chExt cx="3619531" cy="15788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B10EBB-8A63-40B6-AFA9-DE4B6862C7C4}"/>
                </a:ext>
              </a:extLst>
            </p:cNvPr>
            <p:cNvGrpSpPr/>
            <p:nvPr/>
          </p:nvGrpSpPr>
          <p:grpSpPr>
            <a:xfrm>
              <a:off x="4672980" y="1979375"/>
              <a:ext cx="2582517" cy="602967"/>
              <a:chOff x="5906367" y="1644829"/>
              <a:chExt cx="2582517" cy="602967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18EAB562-F6E6-4658-87E0-4FE1D1EF4597}"/>
                  </a:ext>
                </a:extLst>
              </p:cNvPr>
              <p:cNvSpPr/>
              <p:nvPr/>
            </p:nvSpPr>
            <p:spPr>
              <a:xfrm>
                <a:off x="5906367" y="1644829"/>
                <a:ext cx="602967" cy="602967"/>
              </a:xfrm>
              <a:custGeom>
                <a:avLst/>
                <a:gdLst/>
                <a:ahLst/>
                <a:cxnLst/>
                <a:rect l="l" t="t" r="r" b="b"/>
                <a:pathLst>
                  <a:path w="602967" h="602967">
                    <a:moveTo>
                      <a:pt x="0" y="0"/>
                    </a:moveTo>
                    <a:lnTo>
                      <a:pt x="602967" y="0"/>
                    </a:lnTo>
                    <a:lnTo>
                      <a:pt x="602967" y="602967"/>
                    </a:lnTo>
                    <a:lnTo>
                      <a:pt x="0" y="6029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E840BBBE-F45E-411A-8E26-B523BA9013D5}"/>
                  </a:ext>
                </a:extLst>
              </p:cNvPr>
              <p:cNvSpPr txBox="1"/>
              <p:nvPr/>
            </p:nvSpPr>
            <p:spPr>
              <a:xfrm>
                <a:off x="6570982" y="1838376"/>
                <a:ext cx="1917902" cy="33105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621"/>
                  </a:lnSpc>
                </a:pPr>
                <a:r>
                  <a:rPr lang="en-US" sz="2200" b="1" dirty="0">
                    <a:solidFill>
                      <a:srgbClr val="1A243C"/>
                    </a:solidFill>
                    <a:latin typeface="Poppins" panose="00000500000000000000" pitchFamily="2" charset="0"/>
                    <a:ea typeface="Arimo Bold"/>
                    <a:cs typeface="Poppins" panose="00000500000000000000" pitchFamily="2" charset="0"/>
                    <a:sym typeface="Arimo Bold"/>
                  </a:rPr>
                  <a:t>Raspberry Pi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35E357-49DF-4276-86B1-3FF5E04329AC}"/>
                </a:ext>
              </a:extLst>
            </p:cNvPr>
            <p:cNvGrpSpPr/>
            <p:nvPr/>
          </p:nvGrpSpPr>
          <p:grpSpPr>
            <a:xfrm>
              <a:off x="5164994" y="2901178"/>
              <a:ext cx="3127517" cy="657041"/>
              <a:chOff x="6191288" y="2494311"/>
              <a:chExt cx="3127517" cy="657041"/>
            </a:xfrm>
          </p:grpSpPr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334E09CC-7415-4BD4-93A7-6A74EB35B89C}"/>
                  </a:ext>
                </a:extLst>
              </p:cNvPr>
              <p:cNvSpPr/>
              <p:nvPr/>
            </p:nvSpPr>
            <p:spPr>
              <a:xfrm>
                <a:off x="6191288" y="2513361"/>
                <a:ext cx="602967" cy="602967"/>
              </a:xfrm>
              <a:custGeom>
                <a:avLst/>
                <a:gdLst/>
                <a:ahLst/>
                <a:cxnLst/>
                <a:rect l="l" t="t" r="r" b="b"/>
                <a:pathLst>
                  <a:path w="662153" h="662153">
                    <a:moveTo>
                      <a:pt x="0" y="0"/>
                    </a:moveTo>
                    <a:lnTo>
                      <a:pt x="662154" y="0"/>
                    </a:lnTo>
                    <a:lnTo>
                      <a:pt x="662154" y="662153"/>
                    </a:lnTo>
                    <a:lnTo>
                      <a:pt x="0" y="6621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  <p:sp>
            <p:nvSpPr>
              <p:cNvPr id="47" name="TextBox 37">
                <a:extLst>
                  <a:ext uri="{FF2B5EF4-FFF2-40B4-BE49-F238E27FC236}">
                    <a16:creationId xmlns:a16="http://schemas.microsoft.com/office/drawing/2014/main" id="{5A839336-4B0B-499B-B17F-835D61D67EED}"/>
                  </a:ext>
                </a:extLst>
              </p:cNvPr>
              <p:cNvSpPr txBox="1"/>
              <p:nvPr/>
            </p:nvSpPr>
            <p:spPr>
              <a:xfrm>
                <a:off x="7021795" y="2494311"/>
                <a:ext cx="2240613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Bash</a:t>
                </a:r>
              </a:p>
            </p:txBody>
          </p:sp>
          <p:sp>
            <p:nvSpPr>
              <p:cNvPr id="48" name="TextBox 38">
                <a:extLst>
                  <a:ext uri="{FF2B5EF4-FFF2-40B4-BE49-F238E27FC236}">
                    <a16:creationId xmlns:a16="http://schemas.microsoft.com/office/drawing/2014/main" id="{D6A24A18-AAE2-42EF-B012-5694FE4698A8}"/>
                  </a:ext>
                </a:extLst>
              </p:cNvPr>
              <p:cNvSpPr txBox="1"/>
              <p:nvPr/>
            </p:nvSpPr>
            <p:spPr>
              <a:xfrm>
                <a:off x="7021795" y="2918339"/>
                <a:ext cx="2297010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Linux CLI, Scripts, crontab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A8F007-946B-432A-AD0C-44DD17BD7133}"/>
              </a:ext>
            </a:extLst>
          </p:cNvPr>
          <p:cNvGrpSpPr/>
          <p:nvPr/>
        </p:nvGrpSpPr>
        <p:grpSpPr>
          <a:xfrm>
            <a:off x="5194369" y="4097118"/>
            <a:ext cx="4240819" cy="2320614"/>
            <a:chOff x="5194369" y="4097118"/>
            <a:chExt cx="4240819" cy="2320614"/>
          </a:xfrm>
        </p:grpSpPr>
        <p:sp>
          <p:nvSpPr>
            <p:cNvPr id="56" name="TextBox 46">
              <a:extLst>
                <a:ext uri="{FF2B5EF4-FFF2-40B4-BE49-F238E27FC236}">
                  <a16:creationId xmlns:a16="http://schemas.microsoft.com/office/drawing/2014/main" id="{FD345EF4-317F-45FF-A88A-BC36BDA8ED28}"/>
                </a:ext>
              </a:extLst>
            </p:cNvPr>
            <p:cNvSpPr txBox="1"/>
            <p:nvPr/>
          </p:nvSpPr>
          <p:spPr>
            <a:xfrm>
              <a:off x="5337595" y="4097118"/>
              <a:ext cx="1640327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21"/>
                </a:lnSpc>
              </a:pPr>
              <a:r>
                <a:rPr lang="en-US" sz="2200" b="1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Database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783C16-3788-4EF3-8F23-088BE86961B6}"/>
                </a:ext>
              </a:extLst>
            </p:cNvPr>
            <p:cNvGrpSpPr/>
            <p:nvPr/>
          </p:nvGrpSpPr>
          <p:grpSpPr>
            <a:xfrm>
              <a:off x="5194369" y="4760268"/>
              <a:ext cx="4240819" cy="661638"/>
              <a:chOff x="6118523" y="4220021"/>
              <a:chExt cx="4240819" cy="661638"/>
            </a:xfrm>
          </p:grpSpPr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5FC26207-78D3-4735-87B6-06F76210B9A5}"/>
                  </a:ext>
                </a:extLst>
              </p:cNvPr>
              <p:cNvSpPr/>
              <p:nvPr/>
            </p:nvSpPr>
            <p:spPr>
              <a:xfrm>
                <a:off x="6118523" y="4236564"/>
                <a:ext cx="602967" cy="602967"/>
              </a:xfrm>
              <a:custGeom>
                <a:avLst/>
                <a:gdLst/>
                <a:ahLst/>
                <a:cxnLst/>
                <a:rect l="l" t="t" r="r" b="b"/>
                <a:pathLst>
                  <a:path w="671070" h="671070">
                    <a:moveTo>
                      <a:pt x="0" y="0"/>
                    </a:moveTo>
                    <a:lnTo>
                      <a:pt x="671070" y="0"/>
                    </a:lnTo>
                    <a:lnTo>
                      <a:pt x="671070" y="671070"/>
                    </a:lnTo>
                    <a:lnTo>
                      <a:pt x="0" y="6710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  <p:sp>
            <p:nvSpPr>
              <p:cNvPr id="57" name="TextBox 47">
                <a:extLst>
                  <a:ext uri="{FF2B5EF4-FFF2-40B4-BE49-F238E27FC236}">
                    <a16:creationId xmlns:a16="http://schemas.microsoft.com/office/drawing/2014/main" id="{7F30CDF5-B9FD-42A7-8B1C-D992D2F07BB1}"/>
                  </a:ext>
                </a:extLst>
              </p:cNvPr>
              <p:cNvSpPr txBox="1"/>
              <p:nvPr/>
            </p:nvSpPr>
            <p:spPr>
              <a:xfrm>
                <a:off x="6932468" y="4220021"/>
                <a:ext cx="2586396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SQL</a:t>
                </a:r>
              </a:p>
            </p:txBody>
          </p:sp>
          <p:sp>
            <p:nvSpPr>
              <p:cNvPr id="59" name="TextBox 49">
                <a:extLst>
                  <a:ext uri="{FF2B5EF4-FFF2-40B4-BE49-F238E27FC236}">
                    <a16:creationId xmlns:a16="http://schemas.microsoft.com/office/drawing/2014/main" id="{6D83A4D8-1C0C-4D99-8A86-900542A8E78A}"/>
                  </a:ext>
                </a:extLst>
              </p:cNvPr>
              <p:cNvSpPr txBox="1"/>
              <p:nvPr/>
            </p:nvSpPr>
            <p:spPr>
              <a:xfrm>
                <a:off x="6932468" y="4648646"/>
                <a:ext cx="3426874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MySQL, users, devices &amp; admin panel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E6CC34-FC8F-4270-AEB0-C1C99AA17293}"/>
                </a:ext>
              </a:extLst>
            </p:cNvPr>
            <p:cNvGrpSpPr/>
            <p:nvPr/>
          </p:nvGrpSpPr>
          <p:grpSpPr>
            <a:xfrm>
              <a:off x="5194369" y="5755955"/>
              <a:ext cx="3428487" cy="661777"/>
              <a:chOff x="6068323" y="5134545"/>
              <a:chExt cx="3428487" cy="661777"/>
            </a:xfrm>
          </p:grpSpPr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9C81B3F5-4A48-4409-9A22-35C20EAF5688}"/>
                  </a:ext>
                </a:extLst>
              </p:cNvPr>
              <p:cNvSpPr/>
              <p:nvPr/>
            </p:nvSpPr>
            <p:spPr>
              <a:xfrm>
                <a:off x="6068323" y="5134545"/>
                <a:ext cx="599102" cy="599102"/>
              </a:xfrm>
              <a:custGeom>
                <a:avLst/>
                <a:gdLst/>
                <a:ahLst/>
                <a:cxnLst/>
                <a:rect l="l" t="t" r="r" b="b"/>
                <a:pathLst>
                  <a:path w="771473" h="771473">
                    <a:moveTo>
                      <a:pt x="0" y="0"/>
                    </a:moveTo>
                    <a:lnTo>
                      <a:pt x="771473" y="0"/>
                    </a:lnTo>
                    <a:lnTo>
                      <a:pt x="771473" y="771474"/>
                    </a:lnTo>
                    <a:lnTo>
                      <a:pt x="0" y="7714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58" name="TextBox 48">
                <a:extLst>
                  <a:ext uri="{FF2B5EF4-FFF2-40B4-BE49-F238E27FC236}">
                    <a16:creationId xmlns:a16="http://schemas.microsoft.com/office/drawing/2014/main" id="{9D0C537E-7ECC-4F09-A55D-F674E01B032A}"/>
                  </a:ext>
                </a:extLst>
              </p:cNvPr>
              <p:cNvSpPr txBox="1"/>
              <p:nvPr/>
            </p:nvSpPr>
            <p:spPr>
              <a:xfrm>
                <a:off x="6910414" y="5139281"/>
                <a:ext cx="2586396" cy="3435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Cypher</a:t>
                </a:r>
              </a:p>
            </p:txBody>
          </p:sp>
          <p:sp>
            <p:nvSpPr>
              <p:cNvPr id="60" name="TextBox 50">
                <a:extLst>
                  <a:ext uri="{FF2B5EF4-FFF2-40B4-BE49-F238E27FC236}">
                    <a16:creationId xmlns:a16="http://schemas.microsoft.com/office/drawing/2014/main" id="{E50C10AA-3A8A-4510-95A8-04641F403B9E}"/>
                  </a:ext>
                </a:extLst>
              </p:cNvPr>
              <p:cNvSpPr txBox="1"/>
              <p:nvPr/>
            </p:nvSpPr>
            <p:spPr>
              <a:xfrm>
                <a:off x="6932468" y="5563309"/>
                <a:ext cx="2304129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Neo4J Graph Database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97DD95-A5D1-4DD7-8C0E-7F3A3C820948}"/>
              </a:ext>
            </a:extLst>
          </p:cNvPr>
          <p:cNvGrpSpPr/>
          <p:nvPr/>
        </p:nvGrpSpPr>
        <p:grpSpPr>
          <a:xfrm>
            <a:off x="8992990" y="2170263"/>
            <a:ext cx="2527225" cy="2524305"/>
            <a:chOff x="8992990" y="2170263"/>
            <a:chExt cx="2527225" cy="2524305"/>
          </a:xfrm>
        </p:grpSpPr>
        <p:sp>
          <p:nvSpPr>
            <p:cNvPr id="61" name="TextBox 51">
              <a:extLst>
                <a:ext uri="{FF2B5EF4-FFF2-40B4-BE49-F238E27FC236}">
                  <a16:creationId xmlns:a16="http://schemas.microsoft.com/office/drawing/2014/main" id="{E9353C40-7CF4-46E7-ABC6-19AA760704D1}"/>
                </a:ext>
              </a:extLst>
            </p:cNvPr>
            <p:cNvSpPr txBox="1"/>
            <p:nvPr/>
          </p:nvSpPr>
          <p:spPr>
            <a:xfrm>
              <a:off x="9087872" y="2170263"/>
              <a:ext cx="1554864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21"/>
                </a:lnSpc>
              </a:pPr>
              <a:r>
                <a:rPr lang="en-US" sz="2200" b="1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API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9D2FE5-7681-4B92-8ECD-40E98351D805}"/>
                </a:ext>
              </a:extLst>
            </p:cNvPr>
            <p:cNvGrpSpPr/>
            <p:nvPr/>
          </p:nvGrpSpPr>
          <p:grpSpPr>
            <a:xfrm>
              <a:off x="8992990" y="2853423"/>
              <a:ext cx="2527225" cy="773465"/>
              <a:chOff x="9001157" y="2632498"/>
              <a:chExt cx="2527225" cy="773465"/>
            </a:xfrm>
          </p:grpSpPr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A98348F6-880A-4BF5-A736-2367F0960437}"/>
                  </a:ext>
                </a:extLst>
              </p:cNvPr>
              <p:cNvSpPr/>
              <p:nvPr/>
            </p:nvSpPr>
            <p:spPr>
              <a:xfrm>
                <a:off x="9001157" y="2632498"/>
                <a:ext cx="773465" cy="773465"/>
              </a:xfrm>
              <a:custGeom>
                <a:avLst/>
                <a:gdLst/>
                <a:ahLst/>
                <a:cxnLst/>
                <a:rect l="l" t="t" r="r" b="b"/>
                <a:pathLst>
                  <a:path w="774820" h="774820">
                    <a:moveTo>
                      <a:pt x="0" y="0"/>
                    </a:moveTo>
                    <a:lnTo>
                      <a:pt x="774819" y="0"/>
                    </a:lnTo>
                    <a:lnTo>
                      <a:pt x="774819" y="774819"/>
                    </a:lnTo>
                    <a:lnTo>
                      <a:pt x="0" y="77481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62" name="TextBox 52">
                <a:extLst>
                  <a:ext uri="{FF2B5EF4-FFF2-40B4-BE49-F238E27FC236}">
                    <a16:creationId xmlns:a16="http://schemas.microsoft.com/office/drawing/2014/main" id="{1F3F98A1-935A-4A94-9C9A-F0D3315D0FEE}"/>
                  </a:ext>
                </a:extLst>
              </p:cNvPr>
              <p:cNvSpPr txBox="1"/>
              <p:nvPr/>
            </p:nvSpPr>
            <p:spPr>
              <a:xfrm>
                <a:off x="9772704" y="2649411"/>
                <a:ext cx="878199" cy="3435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JSON</a:t>
                </a:r>
              </a:p>
            </p:txBody>
          </p:sp>
          <p:sp>
            <p:nvSpPr>
              <p:cNvPr id="64" name="TextBox 54">
                <a:extLst>
                  <a:ext uri="{FF2B5EF4-FFF2-40B4-BE49-F238E27FC236}">
                    <a16:creationId xmlns:a16="http://schemas.microsoft.com/office/drawing/2014/main" id="{92AC9534-C10C-41F7-9D50-AC9DEA7D9FD0}"/>
                  </a:ext>
                </a:extLst>
              </p:cNvPr>
              <p:cNvSpPr txBox="1"/>
              <p:nvPr/>
            </p:nvSpPr>
            <p:spPr>
              <a:xfrm>
                <a:off x="9772704" y="3078037"/>
                <a:ext cx="1755678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Web Server API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6A2C62-93CA-4616-9B33-15813163EFA9}"/>
                </a:ext>
              </a:extLst>
            </p:cNvPr>
            <p:cNvGrpSpPr/>
            <p:nvPr/>
          </p:nvGrpSpPr>
          <p:grpSpPr>
            <a:xfrm>
              <a:off x="9056850" y="3976623"/>
              <a:ext cx="2308393" cy="717945"/>
              <a:chOff x="9034797" y="3568672"/>
              <a:chExt cx="2308393" cy="717945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DA3F9DC0-9925-4732-AC33-2E45F04D2C60}"/>
                  </a:ext>
                </a:extLst>
              </p:cNvPr>
              <p:cNvSpPr/>
              <p:nvPr/>
            </p:nvSpPr>
            <p:spPr>
              <a:xfrm>
                <a:off x="9034797" y="3635918"/>
                <a:ext cx="650699" cy="650699"/>
              </a:xfrm>
              <a:custGeom>
                <a:avLst/>
                <a:gdLst/>
                <a:ahLst/>
                <a:cxnLst/>
                <a:rect l="l" t="t" r="r" b="b"/>
                <a:pathLst>
                  <a:path w="719126" h="719126">
                    <a:moveTo>
                      <a:pt x="0" y="0"/>
                    </a:moveTo>
                    <a:lnTo>
                      <a:pt x="719126" y="0"/>
                    </a:lnTo>
                    <a:lnTo>
                      <a:pt x="719126" y="719127"/>
                    </a:lnTo>
                    <a:lnTo>
                      <a:pt x="0" y="7191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  <p:sp>
            <p:nvSpPr>
              <p:cNvPr id="63" name="TextBox 53">
                <a:extLst>
                  <a:ext uri="{FF2B5EF4-FFF2-40B4-BE49-F238E27FC236}">
                    <a16:creationId xmlns:a16="http://schemas.microsoft.com/office/drawing/2014/main" id="{CF5E9F5A-381F-441E-B7BB-3388DB23F422}"/>
                  </a:ext>
                </a:extLst>
              </p:cNvPr>
              <p:cNvSpPr txBox="1"/>
              <p:nvPr/>
            </p:nvSpPr>
            <p:spPr>
              <a:xfrm>
                <a:off x="9843250" y="3568672"/>
                <a:ext cx="1281117" cy="3460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</a:pPr>
                <a:r>
                  <a:rPr lang="en-US" dirty="0" err="1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GraphQL</a:t>
                </a:r>
                <a:endParaRPr lang="en-US" dirty="0">
                  <a:solidFill>
                    <a:srgbClr val="11111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5" name="TextBox 55">
                <a:extLst>
                  <a:ext uri="{FF2B5EF4-FFF2-40B4-BE49-F238E27FC236}">
                    <a16:creationId xmlns:a16="http://schemas.microsoft.com/office/drawing/2014/main" id="{7376B906-380A-47B5-B750-93E64F270ACB}"/>
                  </a:ext>
                </a:extLst>
              </p:cNvPr>
              <p:cNvSpPr txBox="1"/>
              <p:nvPr/>
            </p:nvSpPr>
            <p:spPr>
              <a:xfrm>
                <a:off x="9865304" y="3997298"/>
                <a:ext cx="1477886" cy="2330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192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For Sockets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437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D5A2A57-0E46-45AA-A85A-944F55D5B1EE}"/>
              </a:ext>
            </a:extLst>
          </p:cNvPr>
          <p:cNvGrpSpPr/>
          <p:nvPr/>
        </p:nvGrpSpPr>
        <p:grpSpPr>
          <a:xfrm>
            <a:off x="11356035" y="3932738"/>
            <a:ext cx="457795" cy="2741263"/>
            <a:chOff x="11506506" y="3932738"/>
            <a:chExt cx="457795" cy="2741263"/>
          </a:xfrm>
        </p:grpSpPr>
        <p:sp>
          <p:nvSpPr>
            <p:cNvPr id="23" name="Freeform 23"/>
            <p:cNvSpPr/>
            <p:nvPr/>
          </p:nvSpPr>
          <p:spPr>
            <a:xfrm>
              <a:off x="11513024" y="6222724"/>
              <a:ext cx="451277" cy="451277"/>
            </a:xfrm>
            <a:custGeom>
              <a:avLst/>
              <a:gdLst/>
              <a:ahLst/>
              <a:cxnLst/>
              <a:rect l="l" t="t" r="r" b="b"/>
              <a:pathLst>
                <a:path w="774882" h="774882">
                  <a:moveTo>
                    <a:pt x="0" y="0"/>
                  </a:moveTo>
                  <a:lnTo>
                    <a:pt x="774882" y="0"/>
                  </a:lnTo>
                  <a:lnTo>
                    <a:pt x="774882" y="774881"/>
                  </a:lnTo>
                  <a:lnTo>
                    <a:pt x="0" y="774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586952" y="5485805"/>
              <a:ext cx="316916" cy="475671"/>
            </a:xfrm>
            <a:custGeom>
              <a:avLst/>
              <a:gdLst/>
              <a:ahLst/>
              <a:cxnLst/>
              <a:rect l="l" t="t" r="r" b="b"/>
              <a:pathLst>
                <a:path w="475374" h="713507">
                  <a:moveTo>
                    <a:pt x="0" y="0"/>
                  </a:moveTo>
                  <a:lnTo>
                    <a:pt x="475374" y="0"/>
                  </a:lnTo>
                  <a:lnTo>
                    <a:pt x="475374" y="713507"/>
                  </a:lnTo>
                  <a:lnTo>
                    <a:pt x="0" y="713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506506" y="3932738"/>
              <a:ext cx="403337" cy="478029"/>
            </a:xfrm>
            <a:custGeom>
              <a:avLst/>
              <a:gdLst/>
              <a:ahLst/>
              <a:cxnLst/>
              <a:rect l="l" t="t" r="r" b="b"/>
              <a:pathLst>
                <a:path w="605006" h="717044">
                  <a:moveTo>
                    <a:pt x="0" y="0"/>
                  </a:moveTo>
                  <a:lnTo>
                    <a:pt x="605006" y="0"/>
                  </a:lnTo>
                  <a:lnTo>
                    <a:pt x="605006" y="717044"/>
                  </a:lnTo>
                  <a:lnTo>
                    <a:pt x="0" y="71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562667" y="4773280"/>
              <a:ext cx="353124" cy="451277"/>
            </a:xfrm>
            <a:custGeom>
              <a:avLst/>
              <a:gdLst/>
              <a:ahLst/>
              <a:cxnLst/>
              <a:rect l="l" t="t" r="r" b="b"/>
              <a:pathLst>
                <a:path w="529686" h="676915">
                  <a:moveTo>
                    <a:pt x="0" y="0"/>
                  </a:moveTo>
                  <a:lnTo>
                    <a:pt x="529686" y="0"/>
                  </a:lnTo>
                  <a:lnTo>
                    <a:pt x="529686" y="676915"/>
                  </a:lnTo>
                  <a:lnTo>
                    <a:pt x="0" y="67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F263EF-417E-4A73-814A-38DD9A69FD46}"/>
              </a:ext>
            </a:extLst>
          </p:cNvPr>
          <p:cNvGrpSpPr/>
          <p:nvPr/>
        </p:nvGrpSpPr>
        <p:grpSpPr>
          <a:xfrm>
            <a:off x="427452" y="694850"/>
            <a:ext cx="4685207" cy="547412"/>
            <a:chOff x="371273" y="926546"/>
            <a:chExt cx="4685207" cy="547412"/>
          </a:xfrm>
        </p:grpSpPr>
        <p:sp>
          <p:nvSpPr>
            <p:cNvPr id="10" name="Freeform 10"/>
            <p:cNvSpPr/>
            <p:nvPr/>
          </p:nvSpPr>
          <p:spPr>
            <a:xfrm>
              <a:off x="371273" y="926546"/>
              <a:ext cx="547412" cy="547412"/>
            </a:xfrm>
            <a:custGeom>
              <a:avLst/>
              <a:gdLst/>
              <a:ahLst/>
              <a:cxnLst/>
              <a:rect l="l" t="t" r="r" b="b"/>
              <a:pathLst>
                <a:path w="1206045" h="1206045">
                  <a:moveTo>
                    <a:pt x="0" y="0"/>
                  </a:moveTo>
                  <a:lnTo>
                    <a:pt x="1206045" y="0"/>
                  </a:lnTo>
                  <a:lnTo>
                    <a:pt x="1206045" y="1206045"/>
                  </a:lnTo>
                  <a:lnTo>
                    <a:pt x="0" y="120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042635" y="937345"/>
              <a:ext cx="4013845" cy="5359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5"/>
                </a:lnSpc>
              </a:pPr>
              <a:r>
                <a:rPr lang="en-US" sz="2400" b="1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Frameworks</a:t>
              </a:r>
            </a:p>
            <a:p>
              <a:pPr>
                <a:lnSpc>
                  <a:spcPts val="1747"/>
                </a:lnSpc>
              </a:pPr>
              <a:r>
                <a:rPr lang="en-US" dirty="0">
                  <a:solidFill>
                    <a:srgbClr val="1A243C"/>
                  </a:solidFill>
                  <a:latin typeface="Poppins" panose="00000500000000000000" pitchFamily="2" charset="0"/>
                  <a:ea typeface="Arimo Bold"/>
                  <a:cs typeface="Poppins" panose="00000500000000000000" pitchFamily="2" charset="0"/>
                  <a:sym typeface="Arimo Bold"/>
                </a:rPr>
                <a:t>Libraries, Models and Components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EDC62E3-BBCC-46A3-BD0F-8EE98D99E309}"/>
              </a:ext>
            </a:extLst>
          </p:cNvPr>
          <p:cNvGrpSpPr/>
          <p:nvPr/>
        </p:nvGrpSpPr>
        <p:grpSpPr>
          <a:xfrm>
            <a:off x="436946" y="2112304"/>
            <a:ext cx="3566503" cy="1111461"/>
            <a:chOff x="197112" y="2233544"/>
            <a:chExt cx="3566503" cy="1111461"/>
          </a:xfrm>
        </p:grpSpPr>
        <p:sp>
          <p:nvSpPr>
            <p:cNvPr id="11" name="Freeform 11"/>
            <p:cNvSpPr/>
            <p:nvPr/>
          </p:nvSpPr>
          <p:spPr>
            <a:xfrm>
              <a:off x="197112" y="2560452"/>
              <a:ext cx="714782" cy="714782"/>
            </a:xfrm>
            <a:custGeom>
              <a:avLst/>
              <a:gdLst/>
              <a:ahLst/>
              <a:cxnLst/>
              <a:rect l="l" t="t" r="r" b="b"/>
              <a:pathLst>
                <a:path w="1072173" h="1072173">
                  <a:moveTo>
                    <a:pt x="0" y="0"/>
                  </a:moveTo>
                  <a:lnTo>
                    <a:pt x="1072174" y="0"/>
                  </a:lnTo>
                  <a:lnTo>
                    <a:pt x="1072174" y="1072174"/>
                  </a:lnTo>
                  <a:lnTo>
                    <a:pt x="0" y="1072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97113" y="2233544"/>
              <a:ext cx="2408331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Machine Learning &amp; AI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73187" y="2631433"/>
              <a:ext cx="1493742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19"/>
                </a:lnSpc>
              </a:pPr>
              <a:r>
                <a:rPr lang="en-US" sz="16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rPr>
                <a:t>LLMs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973187" y="2914118"/>
              <a:ext cx="2790428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5154" lvl="1"/>
              <a:r>
                <a:rPr lang="en-US" sz="14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rPr>
                <a:t>GPT2, DistilGPT2, </a:t>
              </a:r>
              <a:r>
                <a:rPr lang="en-US" sz="1400" dirty="0" err="1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rPr>
                <a:t>DistilBERT</a:t>
              </a:r>
              <a:r>
                <a:rPr lang="en-US" sz="14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rPr>
                <a:t>TinyGPT</a:t>
              </a:r>
              <a:endParaRPr lang="en-US" sz="1400" dirty="0">
                <a:solidFill>
                  <a:srgbClr val="111111"/>
                </a:solidFill>
                <a:latin typeface="Satoshi" pitchFamily="50" charset="0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7A3607-B884-4E2B-9522-6E68B6ED0A53}"/>
              </a:ext>
            </a:extLst>
          </p:cNvPr>
          <p:cNvGrpSpPr/>
          <p:nvPr/>
        </p:nvGrpSpPr>
        <p:grpSpPr>
          <a:xfrm>
            <a:off x="7313107" y="2035740"/>
            <a:ext cx="3474495" cy="1538975"/>
            <a:chOff x="197113" y="3787443"/>
            <a:chExt cx="3474495" cy="1538975"/>
          </a:xfrm>
        </p:grpSpPr>
        <p:sp>
          <p:nvSpPr>
            <p:cNvPr id="31" name="TextBox 31"/>
            <p:cNvSpPr txBox="1"/>
            <p:nvPr/>
          </p:nvSpPr>
          <p:spPr>
            <a:xfrm>
              <a:off x="197113" y="3787443"/>
              <a:ext cx="2408331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Computer Vision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F84BAAD-64CA-4093-B157-1BCE37389A22}"/>
                </a:ext>
              </a:extLst>
            </p:cNvPr>
            <p:cNvGrpSpPr/>
            <p:nvPr/>
          </p:nvGrpSpPr>
          <p:grpSpPr>
            <a:xfrm>
              <a:off x="234515" y="4220056"/>
              <a:ext cx="3437093" cy="452462"/>
              <a:chOff x="234515" y="4220056"/>
              <a:chExt cx="3437093" cy="45246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34515" y="4252008"/>
                <a:ext cx="555763" cy="410118"/>
              </a:xfrm>
              <a:custGeom>
                <a:avLst/>
                <a:gdLst/>
                <a:ahLst/>
                <a:cxnLst/>
                <a:rect l="l" t="t" r="r" b="b"/>
                <a:pathLst>
                  <a:path w="833644" h="615177">
                    <a:moveTo>
                      <a:pt x="0" y="0"/>
                    </a:moveTo>
                    <a:lnTo>
                      <a:pt x="833644" y="0"/>
                    </a:lnTo>
                    <a:lnTo>
                      <a:pt x="833644" y="615177"/>
                    </a:lnTo>
                    <a:lnTo>
                      <a:pt x="0" y="61517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2866" r="-18365"/>
                </a:stretch>
              </a:blip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881180" y="4220056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YOLO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881180" y="4505806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Object Detection, User Profiling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89C8AF-11FF-4F89-9EBB-E2B2CEB434FE}"/>
                </a:ext>
              </a:extLst>
            </p:cNvPr>
            <p:cNvGrpSpPr/>
            <p:nvPr/>
          </p:nvGrpSpPr>
          <p:grpSpPr>
            <a:xfrm>
              <a:off x="275183" y="4832896"/>
              <a:ext cx="3396425" cy="493522"/>
              <a:chOff x="275183" y="4832896"/>
              <a:chExt cx="3396425" cy="493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5183" y="4851991"/>
                <a:ext cx="474427" cy="474427"/>
              </a:xfrm>
              <a:custGeom>
                <a:avLst/>
                <a:gdLst/>
                <a:ahLst/>
                <a:cxnLst/>
                <a:rect l="l" t="t" r="r" b="b"/>
                <a:pathLst>
                  <a:path w="711640" h="711640">
                    <a:moveTo>
                      <a:pt x="0" y="0"/>
                    </a:moveTo>
                    <a:lnTo>
                      <a:pt x="711640" y="0"/>
                    </a:lnTo>
                    <a:lnTo>
                      <a:pt x="711640" y="711640"/>
                    </a:lnTo>
                    <a:lnTo>
                      <a:pt x="0" y="7116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866477" y="4832896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OpenCV</a:t>
                </a:r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881180" y="5115582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Image Processing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6E1434C-1351-4C9C-98A2-3352691464B6}"/>
              </a:ext>
            </a:extLst>
          </p:cNvPr>
          <p:cNvGrpSpPr/>
          <p:nvPr/>
        </p:nvGrpSpPr>
        <p:grpSpPr>
          <a:xfrm>
            <a:off x="7313107" y="4021685"/>
            <a:ext cx="3523006" cy="1397547"/>
            <a:chOff x="8036175" y="2654095"/>
            <a:chExt cx="3523006" cy="1397547"/>
          </a:xfrm>
        </p:grpSpPr>
        <p:sp>
          <p:nvSpPr>
            <p:cNvPr id="37" name="TextBox 37"/>
            <p:cNvSpPr txBox="1"/>
            <p:nvPr/>
          </p:nvSpPr>
          <p:spPr>
            <a:xfrm>
              <a:off x="8036175" y="2654095"/>
              <a:ext cx="2408331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APIs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0ED1EF3-AF9F-474E-ACE1-1F6D697E3355}"/>
                </a:ext>
              </a:extLst>
            </p:cNvPr>
            <p:cNvGrpSpPr/>
            <p:nvPr/>
          </p:nvGrpSpPr>
          <p:grpSpPr>
            <a:xfrm>
              <a:off x="8217278" y="2989405"/>
              <a:ext cx="3341903" cy="507723"/>
              <a:chOff x="8217278" y="2989405"/>
              <a:chExt cx="3341903" cy="5077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8217278" y="3015841"/>
                <a:ext cx="481287" cy="481287"/>
              </a:xfrm>
              <a:custGeom>
                <a:avLst/>
                <a:gdLst/>
                <a:ahLst/>
                <a:cxnLst/>
                <a:rect l="l" t="t" r="r" b="b"/>
                <a:pathLst>
                  <a:path w="721930" h="721930">
                    <a:moveTo>
                      <a:pt x="0" y="0"/>
                    </a:moveTo>
                    <a:lnTo>
                      <a:pt x="721930" y="0"/>
                    </a:lnTo>
                    <a:lnTo>
                      <a:pt x="721930" y="721931"/>
                    </a:lnTo>
                    <a:lnTo>
                      <a:pt x="0" y="7219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8768753" y="2989405"/>
                <a:ext cx="2097526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Laravel API Resource</a:t>
                </a: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8768753" y="3275154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API Server for Pi Devices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209453-9B79-431F-AF43-8A5378C02F3B}"/>
                </a:ext>
              </a:extLst>
            </p:cNvPr>
            <p:cNvGrpSpPr/>
            <p:nvPr/>
          </p:nvGrpSpPr>
          <p:grpSpPr>
            <a:xfrm>
              <a:off x="8036175" y="3602245"/>
              <a:ext cx="3523006" cy="449397"/>
              <a:chOff x="8036175" y="3602245"/>
              <a:chExt cx="3523006" cy="44939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8036175" y="3770724"/>
                <a:ext cx="645829" cy="232498"/>
              </a:xfrm>
              <a:custGeom>
                <a:avLst/>
                <a:gdLst/>
                <a:ahLst/>
                <a:cxnLst/>
                <a:rect l="l" t="t" r="r" b="b"/>
                <a:pathLst>
                  <a:path w="968743" h="348747">
                    <a:moveTo>
                      <a:pt x="0" y="0"/>
                    </a:moveTo>
                    <a:lnTo>
                      <a:pt x="968743" y="0"/>
                    </a:lnTo>
                    <a:lnTo>
                      <a:pt x="968743" y="348748"/>
                    </a:lnTo>
                    <a:lnTo>
                      <a:pt x="0" y="3487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8754050" y="3602245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Fast API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8768753" y="3884930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Python workers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0BA7906-2A8A-4772-8398-02B4D79B334B}"/>
              </a:ext>
            </a:extLst>
          </p:cNvPr>
          <p:cNvGrpSpPr/>
          <p:nvPr/>
        </p:nvGrpSpPr>
        <p:grpSpPr>
          <a:xfrm>
            <a:off x="3932731" y="4000719"/>
            <a:ext cx="3474496" cy="1642153"/>
            <a:chOff x="8036175" y="829642"/>
            <a:chExt cx="3474496" cy="1642153"/>
          </a:xfrm>
        </p:grpSpPr>
        <p:sp>
          <p:nvSpPr>
            <p:cNvPr id="42" name="TextBox 42"/>
            <p:cNvSpPr txBox="1"/>
            <p:nvPr/>
          </p:nvSpPr>
          <p:spPr>
            <a:xfrm>
              <a:off x="8036175" y="829642"/>
              <a:ext cx="2408331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Web Development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6C6ECED-1B4D-4C7D-BB00-A340292231DE}"/>
                </a:ext>
              </a:extLst>
            </p:cNvPr>
            <p:cNvGrpSpPr/>
            <p:nvPr/>
          </p:nvGrpSpPr>
          <p:grpSpPr>
            <a:xfrm>
              <a:off x="8144145" y="1227530"/>
              <a:ext cx="2910297" cy="619174"/>
              <a:chOff x="8144145" y="1227530"/>
              <a:chExt cx="2910297" cy="61917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8144145" y="1285123"/>
                <a:ext cx="480848" cy="480848"/>
              </a:xfrm>
              <a:custGeom>
                <a:avLst/>
                <a:gdLst/>
                <a:ahLst/>
                <a:cxnLst/>
                <a:rect l="l" t="t" r="r" b="b"/>
                <a:pathLst>
                  <a:path w="721272" h="721272">
                    <a:moveTo>
                      <a:pt x="0" y="0"/>
                    </a:moveTo>
                    <a:lnTo>
                      <a:pt x="721272" y="0"/>
                    </a:lnTo>
                    <a:lnTo>
                      <a:pt x="721272" y="721272"/>
                    </a:lnTo>
                    <a:lnTo>
                      <a:pt x="0" y="72127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8720243" y="1227530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Laravel</a:t>
                </a:r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8720243" y="1513279"/>
                <a:ext cx="2334199" cy="3334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Server for both Pi &amp; Admin Panel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E153C5-F6EF-41CB-8B3B-FBA04B6673A1}"/>
                </a:ext>
              </a:extLst>
            </p:cNvPr>
            <p:cNvGrpSpPr/>
            <p:nvPr/>
          </p:nvGrpSpPr>
          <p:grpSpPr>
            <a:xfrm>
              <a:off x="8144145" y="1977371"/>
              <a:ext cx="3366526" cy="494424"/>
              <a:chOff x="8144145" y="1977371"/>
              <a:chExt cx="3366526" cy="4944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144145" y="1990947"/>
                <a:ext cx="480848" cy="480848"/>
              </a:xfrm>
              <a:custGeom>
                <a:avLst/>
                <a:gdLst/>
                <a:ahLst/>
                <a:cxnLst/>
                <a:rect l="l" t="t" r="r" b="b"/>
                <a:pathLst>
                  <a:path w="721272" h="721272">
                    <a:moveTo>
                      <a:pt x="0" y="0"/>
                    </a:moveTo>
                    <a:lnTo>
                      <a:pt x="721272" y="0"/>
                    </a:lnTo>
                    <a:lnTo>
                      <a:pt x="721272" y="721272"/>
                    </a:lnTo>
                    <a:lnTo>
                      <a:pt x="0" y="72127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8705540" y="1977371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ReactJS</a:t>
                </a:r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8720243" y="2286574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Frontend for Admin Panel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7647D9D-C09C-4542-8D68-28674A457586}"/>
              </a:ext>
            </a:extLst>
          </p:cNvPr>
          <p:cNvGrpSpPr/>
          <p:nvPr/>
        </p:nvGrpSpPr>
        <p:grpSpPr>
          <a:xfrm>
            <a:off x="3912631" y="2070465"/>
            <a:ext cx="3494595" cy="1541034"/>
            <a:chOff x="4072998" y="3808480"/>
            <a:chExt cx="3494595" cy="1541034"/>
          </a:xfrm>
        </p:grpSpPr>
        <p:sp>
          <p:nvSpPr>
            <p:cNvPr id="52" name="TextBox 52"/>
            <p:cNvSpPr txBox="1"/>
            <p:nvPr/>
          </p:nvSpPr>
          <p:spPr>
            <a:xfrm>
              <a:off x="4093098" y="3808480"/>
              <a:ext cx="2408331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Text to Speech (TTS)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EBA56CE-1C83-4055-B65E-68330572C6C2}"/>
                </a:ext>
              </a:extLst>
            </p:cNvPr>
            <p:cNvGrpSpPr/>
            <p:nvPr/>
          </p:nvGrpSpPr>
          <p:grpSpPr>
            <a:xfrm>
              <a:off x="4216134" y="4206368"/>
              <a:ext cx="3351459" cy="452462"/>
              <a:chOff x="4216134" y="4206368"/>
              <a:chExt cx="3351459" cy="45246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4216134" y="4250718"/>
                <a:ext cx="455510" cy="405947"/>
              </a:xfrm>
              <a:custGeom>
                <a:avLst/>
                <a:gdLst/>
                <a:ahLst/>
                <a:cxnLst/>
                <a:rect l="l" t="t" r="r" b="b"/>
                <a:pathLst>
                  <a:path w="683265" h="608920">
                    <a:moveTo>
                      <a:pt x="0" y="0"/>
                    </a:moveTo>
                    <a:lnTo>
                      <a:pt x="683265" y="0"/>
                    </a:lnTo>
                    <a:lnTo>
                      <a:pt x="683265" y="608920"/>
                    </a:lnTo>
                    <a:lnTo>
                      <a:pt x="0" y="608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4777165" y="4206368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 err="1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eSpeak</a:t>
                </a:r>
                <a:endParaRPr lang="en-US" sz="16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4777165" y="4492118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lightweight offline TTS engine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63C9231-72E7-4DEA-BBD1-D551011EF0E4}"/>
                </a:ext>
              </a:extLst>
            </p:cNvPr>
            <p:cNvGrpSpPr/>
            <p:nvPr/>
          </p:nvGrpSpPr>
          <p:grpSpPr>
            <a:xfrm>
              <a:off x="4072998" y="4717981"/>
              <a:ext cx="3494595" cy="631533"/>
              <a:chOff x="4072998" y="4717981"/>
              <a:chExt cx="3494595" cy="6315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4072998" y="4717981"/>
                <a:ext cx="580145" cy="631533"/>
              </a:xfrm>
              <a:custGeom>
                <a:avLst/>
                <a:gdLst/>
                <a:ahLst/>
                <a:cxnLst/>
                <a:rect l="l" t="t" r="r" b="b"/>
                <a:pathLst>
                  <a:path w="870218" h="947299">
                    <a:moveTo>
                      <a:pt x="0" y="0"/>
                    </a:moveTo>
                    <a:lnTo>
                      <a:pt x="870218" y="0"/>
                    </a:lnTo>
                    <a:lnTo>
                      <a:pt x="870218" y="947299"/>
                    </a:lnTo>
                    <a:lnTo>
                      <a:pt x="0" y="9472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-45452" r="-252201"/>
                </a:stretch>
              </a:blip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4762463" y="4819208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Coqui</a:t>
                </a:r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4777165" y="5101894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TTS for server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E9D5B6-6901-400C-AA51-6EDBFB2AC32A}"/>
              </a:ext>
            </a:extLst>
          </p:cNvPr>
          <p:cNvGrpSpPr/>
          <p:nvPr/>
        </p:nvGrpSpPr>
        <p:grpSpPr>
          <a:xfrm>
            <a:off x="435586" y="4021685"/>
            <a:ext cx="3481847" cy="2177119"/>
            <a:chOff x="3994928" y="1304222"/>
            <a:chExt cx="3481847" cy="2177119"/>
          </a:xfrm>
        </p:grpSpPr>
        <p:sp>
          <p:nvSpPr>
            <p:cNvPr id="47" name="TextBox 47"/>
            <p:cNvSpPr txBox="1"/>
            <p:nvPr/>
          </p:nvSpPr>
          <p:spPr>
            <a:xfrm>
              <a:off x="3994928" y="1304222"/>
              <a:ext cx="2734905" cy="218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47"/>
                </a:lnSpc>
              </a:pPr>
              <a:r>
                <a:rPr lang="en-US" sz="1600" b="1" dirty="0">
                  <a:solidFill>
                    <a:srgbClr val="1A243C"/>
                  </a:solidFill>
                  <a:latin typeface="Satoshi" pitchFamily="50" charset="0"/>
                  <a:ea typeface="Arimo Bold"/>
                  <a:cs typeface="Arimo Bold"/>
                  <a:sym typeface="Arimo Bold"/>
                </a:rPr>
                <a:t>Speech Recognition (STT)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47CF061-6325-44A3-8884-C1F5E01504C8}"/>
                </a:ext>
              </a:extLst>
            </p:cNvPr>
            <p:cNvGrpSpPr/>
            <p:nvPr/>
          </p:nvGrpSpPr>
          <p:grpSpPr>
            <a:xfrm>
              <a:off x="4072998" y="1689026"/>
              <a:ext cx="3143529" cy="632260"/>
              <a:chOff x="4072998" y="1689026"/>
              <a:chExt cx="3143529" cy="6322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072998" y="1689026"/>
                <a:ext cx="496045" cy="496045"/>
              </a:xfrm>
              <a:custGeom>
                <a:avLst/>
                <a:gdLst/>
                <a:ahLst/>
                <a:cxnLst/>
                <a:rect l="l" t="t" r="r" b="b"/>
                <a:pathLst>
                  <a:path w="744067" h="744067">
                    <a:moveTo>
                      <a:pt x="0" y="0"/>
                    </a:moveTo>
                    <a:lnTo>
                      <a:pt x="744067" y="0"/>
                    </a:lnTo>
                    <a:lnTo>
                      <a:pt x="744067" y="744067"/>
                    </a:lnTo>
                    <a:lnTo>
                      <a:pt x="0" y="7440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4678996" y="1702110"/>
                <a:ext cx="2050837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 err="1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SpeechRecognition</a:t>
                </a:r>
                <a:endParaRPr lang="en-US" sz="16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4678997" y="1987861"/>
                <a:ext cx="2537530" cy="3334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Python package supporting many engines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DB5D84F-4E39-4F7D-A71A-000AAD9EF85B}"/>
                </a:ext>
              </a:extLst>
            </p:cNvPr>
            <p:cNvGrpSpPr/>
            <p:nvPr/>
          </p:nvGrpSpPr>
          <p:grpSpPr>
            <a:xfrm>
              <a:off x="4135894" y="2430699"/>
              <a:ext cx="3333529" cy="449398"/>
              <a:chOff x="4135894" y="2430699"/>
              <a:chExt cx="3333529" cy="44939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4135894" y="2492210"/>
                <a:ext cx="365008" cy="339458"/>
              </a:xfrm>
              <a:custGeom>
                <a:avLst/>
                <a:gdLst/>
                <a:ahLst/>
                <a:cxnLst/>
                <a:rect l="l" t="t" r="r" b="b"/>
                <a:pathLst>
                  <a:path w="547512" h="509187">
                    <a:moveTo>
                      <a:pt x="0" y="0"/>
                    </a:moveTo>
                    <a:lnTo>
                      <a:pt x="547512" y="0"/>
                    </a:lnTo>
                    <a:lnTo>
                      <a:pt x="547512" y="509186"/>
                    </a:lnTo>
                    <a:lnTo>
                      <a:pt x="0" y="50918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4664293" y="2430699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 err="1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Vosk</a:t>
                </a:r>
                <a:endParaRPr lang="en-US" sz="1600" dirty="0">
                  <a:solidFill>
                    <a:srgbClr val="111111"/>
                  </a:solidFill>
                  <a:latin typeface="Satoshi" pitchFamily="50" charset="0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4678995" y="2713385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Offline light weight SR engine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F3E7EC1-3340-4118-A1A9-6853D6548A92}"/>
                </a:ext>
              </a:extLst>
            </p:cNvPr>
            <p:cNvGrpSpPr/>
            <p:nvPr/>
          </p:nvGrpSpPr>
          <p:grpSpPr>
            <a:xfrm>
              <a:off x="4093094" y="3031944"/>
              <a:ext cx="3383681" cy="449397"/>
              <a:chOff x="4093094" y="3031944"/>
              <a:chExt cx="3383681" cy="44939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093094" y="3114448"/>
                <a:ext cx="494114" cy="276417"/>
              </a:xfrm>
              <a:custGeom>
                <a:avLst/>
                <a:gdLst/>
                <a:ahLst/>
                <a:cxnLst/>
                <a:rect l="l" t="t" r="r" b="b"/>
                <a:pathLst>
                  <a:path w="741171" h="414626">
                    <a:moveTo>
                      <a:pt x="0" y="0"/>
                    </a:moveTo>
                    <a:lnTo>
                      <a:pt x="741171" y="0"/>
                    </a:lnTo>
                    <a:lnTo>
                      <a:pt x="741171" y="414626"/>
                    </a:lnTo>
                    <a:lnTo>
                      <a:pt x="0" y="4146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4671644" y="3031944"/>
                <a:ext cx="1724264" cy="2436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19"/>
                  </a:lnSpc>
                </a:pPr>
                <a:r>
                  <a:rPr lang="en-US" sz="16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Whisper</a:t>
                </a:r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4686347" y="3314629"/>
                <a:ext cx="2790428" cy="1667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1400" dirty="0">
                    <a:solidFill>
                      <a:srgbClr val="111111"/>
                    </a:solidFill>
                    <a:latin typeface="Satoshi" pitchFamily="50" charset="0"/>
                    <a:ea typeface="Poppins"/>
                    <a:cs typeface="Poppins"/>
                    <a:sym typeface="Poppins"/>
                  </a:rPr>
                  <a:t>STT Engine for Server (Offline)</a:t>
                </a:r>
              </a:p>
            </p:txBody>
          </p:sp>
        </p:grpSp>
      </p:grpSp>
      <p:sp>
        <p:nvSpPr>
          <p:cNvPr id="5" name="Freeform 5"/>
          <p:cNvSpPr/>
          <p:nvPr/>
        </p:nvSpPr>
        <p:spPr>
          <a:xfrm>
            <a:off x="10556113" y="1"/>
            <a:ext cx="462979" cy="6858028"/>
          </a:xfrm>
          <a:custGeom>
            <a:avLst/>
            <a:gdLst/>
            <a:ahLst/>
            <a:cxnLst/>
            <a:rect l="l" t="t" r="r" b="b"/>
            <a:pathLst>
              <a:path w="925957" h="3480181">
                <a:moveTo>
                  <a:pt x="0" y="0"/>
                </a:moveTo>
                <a:lnTo>
                  <a:pt x="925957" y="0"/>
                </a:lnTo>
                <a:lnTo>
                  <a:pt x="925957" y="3480181"/>
                </a:lnTo>
                <a:lnTo>
                  <a:pt x="0" y="348018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1" y="2943058"/>
            <a:ext cx="5646838" cy="739942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879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482C-2505-46C9-A48C-E3BA67E0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b="8577"/>
          <a:stretch/>
        </p:blipFill>
        <p:spPr>
          <a:xfrm>
            <a:off x="0" y="-4070017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55F2B21-8846-4FE8-A7C3-5EFF87AA1CC3}"/>
              </a:ext>
            </a:extLst>
          </p:cNvPr>
          <p:cNvSpPr/>
          <p:nvPr/>
        </p:nvSpPr>
        <p:spPr>
          <a:xfrm>
            <a:off x="0" y="-4071887"/>
            <a:ext cx="12192000" cy="685987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42DBB8-9F61-4451-A647-0F192CE9AB6A}"/>
              </a:ext>
            </a:extLst>
          </p:cNvPr>
          <p:cNvGrpSpPr/>
          <p:nvPr/>
        </p:nvGrpSpPr>
        <p:grpSpPr>
          <a:xfrm>
            <a:off x="4966740" y="4572862"/>
            <a:ext cx="2258518" cy="1235912"/>
            <a:chOff x="4966739" y="3703900"/>
            <a:chExt cx="2258518" cy="1235912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7549254-934D-485C-AC11-CB3EEFBC708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b="1" dirty="0">
                  <a:solidFill>
                    <a:schemeClr val="accent1"/>
                  </a:solidFill>
                  <a:latin typeface="Satoshi" pitchFamily="50" charset="0"/>
                </a:rPr>
                <a:t>Usman</a:t>
              </a:r>
              <a:r>
                <a:rPr lang="en-US" sz="3200" b="1" dirty="0">
                  <a:solidFill>
                    <a:schemeClr val="accent1"/>
                  </a:solidFill>
                  <a:latin typeface="Satoshi" pitchFamily="50" charset="0"/>
                </a:rPr>
                <a:t> Ali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ECE4A7-673A-41E0-A7DE-B1022B40164C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CEBDE8-B941-46D7-ABC7-382EDECF0A5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Supervisor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724BA0-2729-4E54-8752-039353A69705}"/>
              </a:ext>
            </a:extLst>
          </p:cNvPr>
          <p:cNvGrpSpPr/>
          <p:nvPr/>
        </p:nvGrpSpPr>
        <p:grpSpPr>
          <a:xfrm>
            <a:off x="7307169" y="4572862"/>
            <a:ext cx="2258518" cy="1235912"/>
            <a:chOff x="4966739" y="3703900"/>
            <a:chExt cx="2258518" cy="1235912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B48ED5E-6BF1-48C7-A144-987FECCFD996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Sadia J.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DE7744-F834-4C03-B68F-E608C0311981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673E21F-0B47-4502-A783-2B3A26CC48E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Scrum Master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58371B-1F33-497A-A919-892246D96AC4}"/>
              </a:ext>
            </a:extLst>
          </p:cNvPr>
          <p:cNvGrpSpPr/>
          <p:nvPr/>
        </p:nvGrpSpPr>
        <p:grpSpPr>
          <a:xfrm>
            <a:off x="9495198" y="4574732"/>
            <a:ext cx="2258518" cy="1235912"/>
            <a:chOff x="4966739" y="3703900"/>
            <a:chExt cx="2258518" cy="1235912"/>
          </a:xfrm>
        </p:grpSpPr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51CAD358-F03D-4935-B8D4-1BCDD4DE0E3C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F.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195101-8C0B-40DF-97EC-AFD3D5BFCDB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B4A8231-F2AF-4544-AAD0-537A613694F9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A704C-8230-4281-AD98-C64B1D9ADD1D}"/>
              </a:ext>
            </a:extLst>
          </p:cNvPr>
          <p:cNvGrpSpPr/>
          <p:nvPr/>
        </p:nvGrpSpPr>
        <p:grpSpPr>
          <a:xfrm>
            <a:off x="2625771" y="4572862"/>
            <a:ext cx="2258518" cy="1235912"/>
            <a:chOff x="4966739" y="3703900"/>
            <a:chExt cx="2258518" cy="1235912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756198DC-CDA4-486A-8AE2-74AEA697877A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Abdullah A.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A35AF-9194-40BD-9F47-C34485594914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4000302-7870-43A7-89AF-2F6E22062B72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6A72B2-5DC7-4FB7-880B-6B0D4B5DC460}"/>
              </a:ext>
            </a:extLst>
          </p:cNvPr>
          <p:cNvGrpSpPr/>
          <p:nvPr/>
        </p:nvGrpSpPr>
        <p:grpSpPr>
          <a:xfrm>
            <a:off x="412154" y="4574732"/>
            <a:ext cx="2258518" cy="1235912"/>
            <a:chOff x="4966739" y="3703900"/>
            <a:chExt cx="2258518" cy="123591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FDC2A3B2-468B-46EF-8B43-C1198847BD7E}"/>
                </a:ext>
              </a:extLst>
            </p:cNvPr>
            <p:cNvSpPr txBox="1">
              <a:spLocks/>
            </p:cNvSpPr>
            <p:nvPr/>
          </p:nvSpPr>
          <p:spPr>
            <a:xfrm>
              <a:off x="4966740" y="4075922"/>
              <a:ext cx="2258517" cy="495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b="1" dirty="0">
                  <a:solidFill>
                    <a:schemeClr val="accent1"/>
                  </a:solidFill>
                  <a:latin typeface="Satoshi" pitchFamily="50" charset="0"/>
                </a:rPr>
                <a:t>Muqeet A.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199959F-25BC-436B-8C1A-80D7EBF589F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6095998" y="3703900"/>
              <a:ext cx="1" cy="3720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99613E2-D896-4E55-A9E7-590C68985FD6}"/>
                </a:ext>
              </a:extLst>
            </p:cNvPr>
            <p:cNvSpPr txBox="1">
              <a:spLocks/>
            </p:cNvSpPr>
            <p:nvPr/>
          </p:nvSpPr>
          <p:spPr>
            <a:xfrm>
              <a:off x="4966739" y="4606721"/>
              <a:ext cx="2258517" cy="3330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2EC2F4-762B-4B91-8C49-38BDEC254C95}"/>
              </a:ext>
            </a:extLst>
          </p:cNvPr>
          <p:cNvGrpSpPr/>
          <p:nvPr/>
        </p:nvGrpSpPr>
        <p:grpSpPr>
          <a:xfrm>
            <a:off x="5008121" y="2157321"/>
            <a:ext cx="2175757" cy="2175757"/>
            <a:chOff x="4541520" y="701040"/>
            <a:chExt cx="2804160" cy="28041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E00827-3B9E-4E9E-BC4E-81C407061812}"/>
                </a:ext>
              </a:extLst>
            </p:cNvPr>
            <p:cNvSpPr/>
            <p:nvPr/>
          </p:nvSpPr>
          <p:spPr>
            <a:xfrm>
              <a:off x="4541520" y="701040"/>
              <a:ext cx="2804160" cy="2804160"/>
            </a:xfrm>
            <a:prstGeom prst="roundRect">
              <a:avLst>
                <a:gd name="adj" fmla="val 434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CCB4B-6128-4B5E-9DAB-E92BEA4A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" b="99709" l="4954" r="95666">
                          <a14:foregroundMark x1="39783" y1="57351" x2="21981" y2="67686"/>
                          <a14:foregroundMark x1="21981" y1="67686" x2="12539" y2="77584"/>
                          <a14:foregroundMark x1="12539" y1="77584" x2="7430" y2="88646"/>
                          <a14:foregroundMark x1="7430" y1="88646" x2="12539" y2="99418"/>
                          <a14:foregroundMark x1="12539" y1="99418" x2="95666" y2="90975"/>
                          <a14:foregroundMark x1="95666" y1="90975" x2="69350" y2="66958"/>
                          <a14:foregroundMark x1="69350" y1="66958" x2="39783" y2="59825"/>
                          <a14:foregroundMark x1="92724" y1="85881" x2="94737" y2="96361"/>
                          <a14:foregroundMark x1="94737" y1="96361" x2="65480" y2="99127"/>
                          <a14:foregroundMark x1="65480" y1="99127" x2="14087" y2="96652"/>
                          <a14:foregroundMark x1="14087" y1="96652" x2="4954" y2="89520"/>
                          <a14:foregroundMark x1="4954" y1="89520" x2="13467" y2="80640"/>
                          <a14:foregroundMark x1="13467" y1="80640" x2="35913" y2="75255"/>
                          <a14:foregroundMark x1="35913" y1="75255" x2="42570" y2="66958"/>
                          <a14:foregroundMark x1="42570" y1="66958" x2="61610" y2="63319"/>
                          <a14:foregroundMark x1="61610" y1="63319" x2="76625" y2="77438"/>
                          <a14:foregroundMark x1="76625" y1="77438" x2="76625" y2="77438"/>
                          <a14:foregroundMark x1="2786" y1="91703" x2="94272" y2="99854"/>
                          <a14:foregroundMark x1="94272" y1="99854" x2="84520" y2="88355"/>
                          <a14:foregroundMark x1="84520" y1="88355" x2="80960" y2="87773"/>
                          <a14:foregroundMark x1="37771" y1="9898" x2="48916" y2="7132"/>
                          <a14:foregroundMark x1="48916" y1="7132" x2="60681" y2="7278"/>
                          <a14:foregroundMark x1="60681" y1="7278" x2="54180" y2="13974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3120" y="739163"/>
              <a:ext cx="2600960" cy="2766037"/>
            </a:xfrm>
            <a:prstGeom prst="rect">
              <a:avLst/>
            </a:prstGeom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271F2-7888-4317-BAA7-7DD4D2B69622}"/>
              </a:ext>
            </a:extLst>
          </p:cNvPr>
          <p:cNvGrpSpPr/>
          <p:nvPr/>
        </p:nvGrpSpPr>
        <p:grpSpPr>
          <a:xfrm>
            <a:off x="639569" y="2425365"/>
            <a:ext cx="1863451" cy="1918629"/>
            <a:chOff x="639569" y="1585598"/>
            <a:chExt cx="1863451" cy="19186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3A5EF-C00A-4835-B03D-18086B774700}"/>
                </a:ext>
              </a:extLst>
            </p:cNvPr>
            <p:cNvSpPr/>
            <p:nvPr/>
          </p:nvSpPr>
          <p:spPr>
            <a:xfrm>
              <a:off x="639569" y="161395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D458F5-04A5-4859-A827-F7BCC15BB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2" b="97749" l="913" r="89650">
                          <a14:foregroundMark x1="39863" y1="5327" x2="40183" y2="4019"/>
                          <a14:foregroundMark x1="37747" y1="13987" x2="39502" y2="6804"/>
                          <a14:foregroundMark x1="40183" y1="4019" x2="50533" y2="643"/>
                          <a14:foregroundMark x1="50533" y1="643" x2="72025" y2="5704"/>
                          <a14:foregroundMark x1="67543" y1="70919" x2="69711" y2="72990"/>
                          <a14:foregroundMark x1="63318" y1="66881" x2="63524" y2="67078"/>
                          <a14:foregroundMark x1="69711" y1="72990" x2="85853" y2="78875"/>
                          <a14:foregroundMark x1="87754" y1="99245" x2="37747" y2="95981"/>
                          <a14:foregroundMark x1="37747" y1="95981" x2="28158" y2="99518"/>
                          <a14:foregroundMark x1="28158" y1="99518" x2="4414" y2="99196"/>
                          <a14:foregroundMark x1="4414" y1="99196" x2="1065" y2="91318"/>
                          <a14:foregroundMark x1="1065" y1="91318" x2="30746" y2="65916"/>
                          <a14:foregroundMark x1="30746" y1="65916" x2="45510" y2="61576"/>
                          <a14:foregroundMark x1="45510" y1="61576" x2="51598" y2="63023"/>
                          <a14:foregroundMark x1="29680" y1="75241" x2="21613" y2="75080"/>
                          <a14:foregroundMark x1="21613" y1="75080" x2="13546" y2="80064"/>
                          <a14:foregroundMark x1="13546" y1="80064" x2="1826" y2="94855"/>
                          <a14:foregroundMark x1="1826" y1="94855" x2="10046" y2="99518"/>
                          <a14:foregroundMark x1="10046" y1="99518" x2="22222" y2="99518"/>
                          <a14:foregroundMark x1="22222" y1="99518" x2="47641" y2="97749"/>
                          <a14:foregroundMark x1="47641" y1="97749" x2="47336" y2="84405"/>
                          <a14:backgroundMark x1="37900" y1="3698" x2="32420" y2="9486"/>
                          <a14:backgroundMark x1="32420" y1="9486" x2="27854" y2="5627"/>
                          <a14:backgroundMark x1="36377" y1="9486" x2="29072" y2="6270"/>
                          <a14:backgroundMark x1="29072" y1="6270" x2="28919" y2="2572"/>
                          <a14:backgroundMark x1="35008" y1="8199" x2="30289" y2="5627"/>
                          <a14:backgroundMark x1="34094" y1="9325" x2="31507" y2="10611"/>
                          <a14:backgroundMark x1="28006" y1="20096" x2="27854" y2="28778"/>
                          <a14:backgroundMark x1="27854" y1="28778" x2="20091" y2="26367"/>
                          <a14:backgroundMark x1="20091" y1="26367" x2="21157" y2="15756"/>
                          <a14:backgroundMark x1="75342" y1="8039" x2="74886" y2="7074"/>
                          <a14:backgroundMark x1="72755" y1="5145" x2="76256" y2="9325"/>
                          <a14:backgroundMark x1="64536" y1="66238" x2="68341" y2="70257"/>
                          <a14:backgroundMark x1="87062" y1="78617" x2="91172" y2="99839"/>
                        </a14:backgroundRemoval>
                      </a14:imgEffect>
                    </a14:imgLayer>
                  </a14:imgProps>
                </a:ext>
              </a:extLst>
            </a:blip>
            <a:srcRect r="9412"/>
            <a:stretch/>
          </p:blipFill>
          <p:spPr>
            <a:xfrm>
              <a:off x="646724" y="1585598"/>
              <a:ext cx="1789378" cy="1918629"/>
            </a:xfrm>
            <a:prstGeom prst="roundRect">
              <a:avLst>
                <a:gd name="adj" fmla="val 5595"/>
              </a:avLst>
            </a:prstGeom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A58448-E047-4032-8A37-FF1CA8B4AB75}"/>
              </a:ext>
            </a:extLst>
          </p:cNvPr>
          <p:cNvGrpSpPr/>
          <p:nvPr/>
        </p:nvGrpSpPr>
        <p:grpSpPr>
          <a:xfrm>
            <a:off x="2823845" y="2463789"/>
            <a:ext cx="1863451" cy="1872783"/>
            <a:chOff x="2823845" y="1596029"/>
            <a:chExt cx="1863451" cy="18727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3CA951-CFA6-45E3-BB91-B520BD24F753}"/>
                </a:ext>
              </a:extLst>
            </p:cNvPr>
            <p:cNvSpPr/>
            <p:nvPr/>
          </p:nvSpPr>
          <p:spPr>
            <a:xfrm>
              <a:off x="2823845" y="159602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8E6758-E1B4-4AA9-BA5D-D642F8306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4" b="99517" l="2427" r="93528">
                          <a14:foregroundMark x1="35761" y1="32689" x2="36893" y2="24316"/>
                          <a14:foregroundMark x1="36893" y1="24316" x2="44175" y2="16586"/>
                          <a14:foregroundMark x1="44175" y1="16586" x2="52589" y2="13205"/>
                          <a14:foregroundMark x1="52589" y1="13205" x2="62136" y2="14332"/>
                          <a14:foregroundMark x1="62136" y1="14332" x2="68932" y2="19324"/>
                          <a14:foregroundMark x1="68932" y1="19324" x2="71845" y2="27536"/>
                          <a14:foregroundMark x1="71845" y1="27536" x2="68932" y2="37037"/>
                          <a14:foregroundMark x1="68932" y1="37037" x2="55663" y2="43478"/>
                          <a14:foregroundMark x1="55663" y1="43478" x2="44498" y2="43639"/>
                          <a14:foregroundMark x1="44498" y1="43639" x2="42718" y2="42995"/>
                          <a14:foregroundMark x1="61974" y1="59742" x2="63469" y2="61950"/>
                          <a14:foregroundMark x1="66101" y1="67919" x2="59547" y2="73591"/>
                          <a14:foregroundMark x1="59547" y1="73591" x2="57605" y2="62319"/>
                          <a14:foregroundMark x1="57605" y1="62319" x2="57767" y2="61675"/>
                          <a14:foregroundMark x1="62076" y1="64915" x2="61489" y2="67955"/>
                          <a14:foregroundMark x1="69016" y1="67634" x2="69490" y2="67855"/>
                          <a14:foregroundMark x1="66638" y1="68319" x2="64563" y2="67955"/>
                          <a14:foregroundMark x1="69059" y1="68745" x2="68012" y2="68561"/>
                          <a14:foregroundMark x1="64563" y1="67955" x2="75890" y2="74718"/>
                          <a14:foregroundMark x1="75890" y1="74718" x2="65210" y2="68760"/>
                          <a14:foregroundMark x1="65210" y1="68760" x2="79126" y2="77778"/>
                          <a14:foregroundMark x1="79126" y1="77778" x2="67799" y2="75362"/>
                          <a14:foregroundMark x1="67799" y1="75362" x2="78479" y2="76973"/>
                          <a14:foregroundMark x1="78479" y1="76973" x2="58738" y2="65217"/>
                          <a14:foregroundMark x1="58738" y1="65217" x2="74919" y2="78422"/>
                          <a14:foregroundMark x1="74919" y1="78422" x2="66505" y2="75362"/>
                          <a14:foregroundMark x1="66505" y1="75362" x2="73786" y2="78905"/>
                          <a14:foregroundMark x1="79288" y1="74074" x2="83276" y2="75397"/>
                          <a14:foregroundMark x1="91560" y1="87276" x2="93851" y2="93237"/>
                          <a14:foregroundMark x1="93851" y1="93237" x2="91806" y2="87197"/>
                          <a14:foregroundMark x1="88368" y1="85277" x2="88188" y2="87923"/>
                          <a14:foregroundMark x1="88188" y1="87923" x2="84453" y2="79497"/>
                          <a14:foregroundMark x1="83149" y1="78624" x2="82201" y2="87118"/>
                          <a14:foregroundMark x1="82201" y1="87118" x2="72492" y2="80515"/>
                          <a14:foregroundMark x1="72492" y1="80515" x2="80097" y2="83736"/>
                          <a14:foregroundMark x1="80097" y1="83736" x2="70712" y2="77778"/>
                          <a14:foregroundMark x1="70712" y1="77778" x2="76537" y2="78422"/>
                          <a14:foregroundMark x1="88511" y1="87601" x2="92718" y2="95008"/>
                          <a14:foregroundMark x1="92718" y1="95008" x2="77508" y2="93398"/>
                          <a14:foregroundMark x1="77508" y1="93398" x2="84951" y2="99839"/>
                          <a14:foregroundMark x1="84951" y1="99839" x2="64563" y2="85024"/>
                          <a14:foregroundMark x1="64563" y1="85024" x2="61974" y2="74557"/>
                          <a14:foregroundMark x1="61974" y1="74557" x2="57282" y2="83092"/>
                          <a14:foregroundMark x1="57282" y1="83092" x2="60680" y2="72464"/>
                          <a14:foregroundMark x1="60680" y1="72464" x2="51294" y2="83575"/>
                          <a14:foregroundMark x1="51294" y1="83575" x2="59223" y2="96457"/>
                          <a14:foregroundMark x1="59223" y1="96457" x2="68770" y2="99517"/>
                          <a14:foregroundMark x1="68770" y1="99517" x2="77023" y2="99034"/>
                          <a14:foregroundMark x1="77023" y1="99034" x2="87864" y2="87762"/>
                          <a14:foregroundMark x1="71521" y1="82770" x2="63269" y2="81804"/>
                          <a14:foregroundMark x1="63269" y1="81804" x2="71036" y2="84058"/>
                          <a14:foregroundMark x1="71036" y1="84058" x2="63916" y2="82448"/>
                          <a14:foregroundMark x1="26861" y1="74557" x2="25962" y2="74971"/>
                          <a14:foregroundMark x1="5684" y1="96722" x2="24919" y2="99678"/>
                          <a14:foregroundMark x1="24919" y1="99678" x2="28155" y2="91143"/>
                          <a14:foregroundMark x1="28155" y1="91143" x2="26699" y2="82126"/>
                          <a14:foregroundMark x1="26699" y1="82126" x2="16181" y2="90982"/>
                          <a14:foregroundMark x1="16181" y1="90982" x2="16863" y2="83407"/>
                          <a14:foregroundMark x1="14933" y1="84119" x2="11327" y2="90499"/>
                          <a14:foregroundMark x1="11327" y1="90499" x2="21845" y2="85990"/>
                          <a14:foregroundMark x1="21845" y1="85990" x2="11812" y2="92593"/>
                          <a14:foregroundMark x1="11812" y1="92593" x2="19417" y2="96940"/>
                          <a14:foregroundMark x1="19417" y1="96940" x2="21845" y2="89211"/>
                          <a14:foregroundMark x1="21845" y1="89211" x2="14716" y2="84233"/>
                          <a14:foregroundMark x1="9482" y1="89131" x2="8091" y2="91948"/>
                          <a14:foregroundMark x1="8091" y1="91948" x2="14725" y2="96779"/>
                          <a14:foregroundMark x1="14725" y1="96779" x2="10874" y2="87553"/>
                          <a14:foregroundMark x1="10747" y1="87697" x2="12945" y2="95491"/>
                          <a14:foregroundMark x1="12945" y1="95491" x2="13754" y2="85668"/>
                          <a14:foregroundMark x1="13754" y1="85668" x2="9871" y2="94686"/>
                          <a14:foregroundMark x1="3537" y1="96522" x2="3236" y2="99517"/>
                          <a14:foregroundMark x1="3365" y1="99619" x2="2427" y2="98873"/>
                          <a14:foregroundMark x1="3236" y1="99517" x2="3347" y2="99605"/>
                          <a14:foregroundMark x1="20065" y1="78261" x2="11327" y2="81481"/>
                          <a14:foregroundMark x1="11327" y1="81481" x2="5825" y2="87762"/>
                          <a14:foregroundMark x1="5825" y1="87762" x2="16505" y2="89211"/>
                          <a14:foregroundMark x1="16505" y1="89211" x2="23625" y2="85185"/>
                          <a14:foregroundMark x1="23625" y1="85185" x2="19256" y2="78905"/>
                          <a14:foregroundMark x1="21197" y1="80515" x2="19741" y2="82448"/>
                          <a14:foregroundMark x1="23786" y1="79871" x2="17799" y2="85507"/>
                          <a14:foregroundMark x1="17799" y1="85507" x2="20065" y2="84058"/>
                          <a14:foregroundMark x1="81715" y1="75845" x2="89644" y2="84541"/>
                          <a14:foregroundMark x1="83819" y1="77617" x2="88835" y2="86634"/>
                          <a14:foregroundMark x1="83495" y1="77295" x2="88673" y2="87279"/>
                          <a14:foregroundMark x1="84142" y1="76973" x2="88673" y2="84219"/>
                          <a14:foregroundMark x1="83333" y1="76973" x2="86570" y2="80193"/>
                          <a14:backgroundMark x1="39482" y1="53462" x2="26627" y2="74293"/>
                          <a14:backgroundMark x1="8411" y1="79624" x2="5016" y2="73430"/>
                          <a14:backgroundMark x1="5016" y1="73430" x2="10680" y2="58132"/>
                          <a14:backgroundMark x1="75566" y1="55072" x2="66990" y2="57649"/>
                          <a14:backgroundMark x1="66990" y1="57649" x2="65845" y2="59343"/>
                          <a14:backgroundMark x1="94285" y1="84780" x2="96602" y2="84219"/>
                          <a14:backgroundMark x1="96602" y1="84219" x2="98382" y2="66828"/>
                          <a14:backgroundMark x1="63592" y1="61836" x2="70065" y2="66667"/>
                          <a14:backgroundMark x1="70065" y1="66667" x2="77994" y2="62319"/>
                          <a14:backgroundMark x1="77994" y1="62319" x2="69256" y2="64412"/>
                          <a14:backgroundMark x1="69256" y1="64412" x2="77346" y2="64090"/>
                          <a14:backgroundMark x1="77346" y1="64090" x2="71521" y2="63446"/>
                          <a14:backgroundMark x1="63916" y1="61836" x2="62945" y2="60870"/>
                          <a14:backgroundMark x1="71036" y1="67794" x2="74110" y2="69565"/>
                          <a14:backgroundMark x1="25728" y1="74718" x2="19734" y2="77861"/>
                          <a14:backgroundMark x1="5549" y1="82892" x2="5987" y2="78905"/>
                          <a14:backgroundMark x1="4854" y1="89211" x2="5072" y2="87225"/>
                          <a14:backgroundMark x1="5987" y1="78905" x2="14725" y2="75040"/>
                          <a14:backgroundMark x1="14725" y1="75040" x2="14620" y2="76818"/>
                          <a14:backgroundMark x1="14585" y1="76831" x2="14725" y2="74235"/>
                          <a14:backgroundMark x1="14725" y1="74235" x2="16990" y2="73108"/>
                          <a14:backgroundMark x1="2660" y1="85503" x2="2751" y2="85668"/>
                          <a14:backgroundMark x1="4531" y1="88889" x2="2892" y2="85924"/>
                          <a14:backgroundMark x1="3722" y1="88245" x2="2265" y2="96296"/>
                          <a14:backgroundMark x1="2265" y1="96296" x2="1456" y2="88567"/>
                          <a14:backgroundMark x1="86048" y1="74866" x2="90615" y2="74557"/>
                          <a14:backgroundMark x1="85479" y1="74905" x2="86026" y2="74868"/>
                          <a14:backgroundMark x1="83819" y1="73752" x2="88511" y2="68599"/>
                          <a14:backgroundMark x1="87303" y1="75555" x2="92880" y2="76973"/>
                          <a14:backgroundMark x1="87920" y1="76542" x2="93851" y2="79549"/>
                          <a14:backgroundMark x1="89248" y1="78666" x2="94175" y2="81965"/>
                          <a14:backgroundMark x1="91923" y1="82870" x2="93366" y2="85024"/>
                          <a14:backgroundMark x1="91972" y1="85211" x2="92557" y2="86957"/>
                          <a14:backgroundMark x1="91333" y1="83302" x2="91928" y2="8507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673" t="9712" r="6600"/>
            <a:stretch/>
          </p:blipFill>
          <p:spPr>
            <a:xfrm>
              <a:off x="2829201" y="1617154"/>
              <a:ext cx="1851658" cy="1851658"/>
            </a:xfrm>
            <a:prstGeom prst="roundRect">
              <a:avLst>
                <a:gd name="adj" fmla="val 3173"/>
              </a:avLst>
            </a:prstGeom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011704-4CF8-412B-861A-8C0552088302}"/>
              </a:ext>
            </a:extLst>
          </p:cNvPr>
          <p:cNvGrpSpPr/>
          <p:nvPr/>
        </p:nvGrpSpPr>
        <p:grpSpPr>
          <a:xfrm>
            <a:off x="7504703" y="2333922"/>
            <a:ext cx="1863451" cy="1982938"/>
            <a:chOff x="7504703" y="1466162"/>
            <a:chExt cx="1863451" cy="19829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1A3DF72-A116-4CD6-B4D9-C457D69D2A2F}"/>
                </a:ext>
              </a:extLst>
            </p:cNvPr>
            <p:cNvSpPr/>
            <p:nvPr/>
          </p:nvSpPr>
          <p:spPr>
            <a:xfrm>
              <a:off x="7504703" y="1565549"/>
              <a:ext cx="1863451" cy="1863451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9067299-486A-4737-AA76-55C55479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3" b="99839" l="0" r="95245">
                          <a14:foregroundMark x1="62259" y1="12077" x2="56315" y2="6763"/>
                          <a14:foregroundMark x1="56315" y1="6763" x2="48886" y2="6441"/>
                          <a14:foregroundMark x1="48886" y1="6441" x2="56761" y2="9179"/>
                          <a14:foregroundMark x1="56761" y1="9179" x2="49926" y2="9984"/>
                          <a14:foregroundMark x1="54383" y1="5475" x2="48886" y2="5314"/>
                          <a14:foregroundMark x1="13522" y1="76006" x2="7578" y2="82609"/>
                          <a14:foregroundMark x1="7578" y1="82609" x2="4309" y2="90982"/>
                          <a14:foregroundMark x1="4309" y1="90982" x2="9064" y2="99678"/>
                          <a14:foregroundMark x1="9064" y1="99678" x2="9064" y2="99678"/>
                          <a14:foregroundMark x1="34027" y1="69243" x2="17088" y2="70692"/>
                          <a14:foregroundMark x1="17088" y1="70692" x2="4458" y2="83092"/>
                          <a14:foregroundMark x1="4458" y1="83092" x2="1189" y2="90821"/>
                          <a14:foregroundMark x1="1189" y1="90821" x2="4755" y2="99356"/>
                          <a14:foregroundMark x1="4755" y1="99356" x2="26895" y2="98712"/>
                          <a14:foregroundMark x1="26895" y1="98712" x2="31798" y2="91143"/>
                          <a14:foregroundMark x1="31798" y1="91143" x2="31798" y2="90338"/>
                          <a14:foregroundMark x1="12333" y1="80676" x2="4903" y2="85346"/>
                          <a14:foregroundMark x1="4903" y1="85346" x2="446" y2="92110"/>
                          <a14:foregroundMark x1="446" y1="92110" x2="0" y2="93398"/>
                          <a14:foregroundMark x1="90193" y1="93076" x2="95245" y2="99839"/>
                          <a14:foregroundMark x1="95245" y1="99839" x2="95245" y2="9983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9365" r="7727"/>
            <a:stretch/>
          </p:blipFill>
          <p:spPr>
            <a:xfrm>
              <a:off x="7514641" y="1466162"/>
              <a:ext cx="1853285" cy="1982938"/>
            </a:xfrm>
            <a:prstGeom prst="roundRect">
              <a:avLst>
                <a:gd name="adj" fmla="val 5062"/>
              </a:avLst>
            </a:prstGeom>
            <a:effectLst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3147F6-BEA2-40DA-9358-A32FFF8EC046}"/>
              </a:ext>
            </a:extLst>
          </p:cNvPr>
          <p:cNvGrpSpPr/>
          <p:nvPr/>
        </p:nvGrpSpPr>
        <p:grpSpPr>
          <a:xfrm>
            <a:off x="9688979" y="2425803"/>
            <a:ext cx="1870957" cy="1870957"/>
            <a:chOff x="9688979" y="1558043"/>
            <a:chExt cx="1870957" cy="18709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2CD05F-D51F-43DE-9A99-3E0CE56E9111}"/>
                </a:ext>
              </a:extLst>
            </p:cNvPr>
            <p:cNvSpPr/>
            <p:nvPr/>
          </p:nvSpPr>
          <p:spPr>
            <a:xfrm>
              <a:off x="9688979" y="1558043"/>
              <a:ext cx="1870957" cy="1870957"/>
            </a:xfrm>
            <a:prstGeom prst="roundRect">
              <a:avLst>
                <a:gd name="adj" fmla="val 434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31EFC3-80F0-492C-9744-A12BDA3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560" b="99511" l="4955" r="89940">
                          <a14:foregroundMark x1="10661" y1="74267" x2="6156" y2="81759"/>
                          <a14:foregroundMark x1="6156" y1="81759" x2="3303" y2="99186"/>
                          <a14:foregroundMark x1="3303" y1="99186" x2="18769" y2="94137"/>
                          <a14:foregroundMark x1="18769" y1="94137" x2="18168" y2="84202"/>
                          <a14:foregroundMark x1="9610" y1="78827" x2="6006" y2="86482"/>
                          <a14:foregroundMark x1="6006" y1="86482" x2="4955" y2="95603"/>
                          <a14:foregroundMark x1="4955" y1="95603" x2="7357" y2="99837"/>
                          <a14:foregroundMark x1="33033" y1="19707" x2="36036" y2="10586"/>
                          <a14:foregroundMark x1="36036" y1="10586" x2="45045" y2="6026"/>
                          <a14:foregroundMark x1="45045" y1="6026" x2="53453" y2="5700"/>
                          <a14:foregroundMark x1="53453" y1="5700" x2="62162" y2="11726"/>
                          <a14:foregroundMark x1="62162" y1="11726" x2="46246" y2="17915"/>
                          <a14:foregroundMark x1="46246" y1="17915" x2="41291" y2="16775"/>
                          <a14:foregroundMark x1="48348" y1="4886" x2="44595" y2="4886"/>
                          <a14:foregroundMark x1="47898" y1="4886" x2="44595" y2="4723"/>
                          <a14:foregroundMark x1="92342" y1="74919" x2="95946" y2="82736"/>
                          <a14:foregroundMark x1="95946" y1="82736" x2="97748" y2="99186"/>
                          <a14:foregroundMark x1="97748" y1="99186" x2="88288" y2="99511"/>
                          <a14:foregroundMark x1="88288" y1="99511" x2="80781" y2="97068"/>
                          <a14:foregroundMark x1="80781" y1="97068" x2="80180" y2="94788"/>
                        </a14:backgroundRemoval>
                      </a14:imgEffect>
                    </a14:imgLayer>
                  </a14:imgProps>
                </a:ext>
              </a:extLst>
            </a:blip>
            <a:srcRect r="7313"/>
            <a:stretch/>
          </p:blipFill>
          <p:spPr>
            <a:xfrm>
              <a:off x="9699139" y="1585598"/>
              <a:ext cx="1853292" cy="1843402"/>
            </a:xfrm>
            <a:prstGeom prst="roundRect">
              <a:avLst>
                <a:gd name="adj" fmla="val 2963"/>
              </a:avLst>
            </a:prstGeom>
            <a:effectLst/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52B21FAB-6180-4646-9362-0FC4BEF4BB36}"/>
              </a:ext>
            </a:extLst>
          </p:cNvPr>
          <p:cNvSpPr txBox="1">
            <a:spLocks/>
          </p:cNvSpPr>
          <p:nvPr/>
        </p:nvSpPr>
        <p:spPr>
          <a:xfrm>
            <a:off x="3463138" y="616809"/>
            <a:ext cx="4983480" cy="994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342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7AE1EB-92FB-4E1A-8B97-4C016B2E1AB2}"/>
              </a:ext>
            </a:extLst>
          </p:cNvPr>
          <p:cNvSpPr txBox="1">
            <a:spLocks/>
          </p:cNvSpPr>
          <p:nvPr/>
        </p:nvSpPr>
        <p:spPr>
          <a:xfrm>
            <a:off x="496799" y="1264875"/>
            <a:ext cx="565404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16CC71-4401-4EBF-9B32-42A6D1A46C13}"/>
              </a:ext>
            </a:extLst>
          </p:cNvPr>
          <p:cNvSpPr txBox="1">
            <a:spLocks/>
          </p:cNvSpPr>
          <p:nvPr/>
        </p:nvSpPr>
        <p:spPr>
          <a:xfrm>
            <a:off x="511210" y="999880"/>
            <a:ext cx="4983480" cy="386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Extracted from proposal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2E0F4B-B29F-4866-9836-A3B2040DB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669228"/>
              </p:ext>
            </p:extLst>
          </p:nvPr>
        </p:nvGraphicFramePr>
        <p:xfrm>
          <a:off x="6732355" y="2923825"/>
          <a:ext cx="49834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42946E18-14AE-4291-8638-225A556D2EAB}"/>
              </a:ext>
            </a:extLst>
          </p:cNvPr>
          <p:cNvSpPr txBox="1">
            <a:spLocks/>
          </p:cNvSpPr>
          <p:nvPr/>
        </p:nvSpPr>
        <p:spPr>
          <a:xfrm>
            <a:off x="505460" y="3013788"/>
            <a:ext cx="4983480" cy="3232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HR processes are inefficient, with qualified candidates often overlooked due to manual resume screening and time-intensive interview processes. </a:t>
            </a: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AI solutions are limited to basic chatbots, there's a need for human-like interaction and end-to-end systems that can handle multiple HR tasks efficiently while keeping user trust in view.</a:t>
            </a:r>
          </a:p>
          <a:p>
            <a:pPr algn="l">
              <a:lnSpc>
                <a:spcPct val="100000"/>
              </a:lnSpc>
            </a:pPr>
            <a:br>
              <a:rPr lang="en-US" sz="1600" dirty="0">
                <a:solidFill>
                  <a:srgbClr val="11111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(Further details are added into Proposal)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BB361E-F5E6-4E63-969E-52BC780BD300}"/>
              </a:ext>
            </a:extLst>
          </p:cNvPr>
          <p:cNvGrpSpPr/>
          <p:nvPr/>
        </p:nvGrpSpPr>
        <p:grpSpPr>
          <a:xfrm>
            <a:off x="7721228" y="1029881"/>
            <a:ext cx="4470772" cy="571986"/>
            <a:chOff x="7721228" y="1029881"/>
            <a:chExt cx="4470772" cy="57198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0ED2F4-C0A2-4471-8173-8A3FDFB7369D}"/>
                </a:ext>
              </a:extLst>
            </p:cNvPr>
            <p:cNvSpPr txBox="1">
              <a:spLocks/>
            </p:cNvSpPr>
            <p:nvPr/>
          </p:nvSpPr>
          <p:spPr>
            <a:xfrm>
              <a:off x="7721228" y="1029881"/>
              <a:ext cx="1889698" cy="332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Labor force growth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D62D2-4A97-4BC7-A797-1AAEDD5BB439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80" y="1601867"/>
              <a:ext cx="339852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4F00A8-94DF-412A-AC91-DC126993F81D}"/>
              </a:ext>
            </a:extLst>
          </p:cNvPr>
          <p:cNvSpPr/>
          <p:nvPr/>
        </p:nvSpPr>
        <p:spPr>
          <a:xfrm>
            <a:off x="8472467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698D3C-94CD-41DC-8FA8-82E58FFC4ED1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94D3F8-7AB0-4F38-8413-0B4DE3B9AF5F}"/>
              </a:ext>
            </a:extLst>
          </p:cNvPr>
          <p:cNvSpPr/>
          <p:nvPr/>
        </p:nvSpPr>
        <p:spPr>
          <a:xfrm>
            <a:off x="2509389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EE06BA-CC7C-426E-811B-1458D56B7E57}"/>
              </a:ext>
            </a:extLst>
          </p:cNvPr>
          <p:cNvSpPr txBox="1">
            <a:spLocks/>
          </p:cNvSpPr>
          <p:nvPr/>
        </p:nvSpPr>
        <p:spPr>
          <a:xfrm>
            <a:off x="1255960" y="984533"/>
            <a:ext cx="2878293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 and Challenges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65140-EBDB-4997-8C9B-80FC2D6BD054}"/>
              </a:ext>
            </a:extLst>
          </p:cNvPr>
          <p:cNvGrpSpPr/>
          <p:nvPr/>
        </p:nvGrpSpPr>
        <p:grpSpPr>
          <a:xfrm>
            <a:off x="-116372" y="2006108"/>
            <a:ext cx="3832344" cy="4040935"/>
            <a:chOff x="-116372" y="2006108"/>
            <a:chExt cx="3832344" cy="4040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EC04A7-AAF9-4AF9-B848-1EF6600B8B66}"/>
                </a:ext>
              </a:extLst>
            </p:cNvPr>
            <p:cNvGrpSpPr/>
            <p:nvPr/>
          </p:nvGrpSpPr>
          <p:grpSpPr>
            <a:xfrm>
              <a:off x="-116372" y="2006108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658B868-D705-4EFD-B95E-6FF6826B33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8916133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90BE0F5-78DC-4975-B7C8-6EA5C6591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70%</a:t>
                </a:r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5A21A62A-5D21-40D3-8DB7-253FE448EE87}"/>
                </a:ext>
              </a:extLst>
            </p:cNvPr>
            <p:cNvSpPr txBox="1">
              <a:spLocks/>
            </p:cNvSpPr>
            <p:nvPr/>
          </p:nvSpPr>
          <p:spPr>
            <a:xfrm>
              <a:off x="643612" y="5130328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Fresh graduates in IT sector find a job within first 6 months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24C4A8-6422-4615-8565-92C485E8ED6B}"/>
              </a:ext>
            </a:extLst>
          </p:cNvPr>
          <p:cNvGrpSpPr/>
          <p:nvPr/>
        </p:nvGrpSpPr>
        <p:grpSpPr>
          <a:xfrm>
            <a:off x="2739828" y="1999403"/>
            <a:ext cx="3832344" cy="4053046"/>
            <a:chOff x="2739828" y="1999403"/>
            <a:chExt cx="3832344" cy="40530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ACB7F4-0E3F-4F5B-B322-B20E02730FE8}"/>
                </a:ext>
              </a:extLst>
            </p:cNvPr>
            <p:cNvGrpSpPr/>
            <p:nvPr/>
          </p:nvGrpSpPr>
          <p:grpSpPr>
            <a:xfrm>
              <a:off x="2739828" y="1999403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32FDB748-C584-4FAA-BFA7-EF10FF24F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957311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DF2D4B8-D8B1-4D82-A5E7-925A71D18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30%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3677151-33D6-4497-9C30-52F949597F30}"/>
                </a:ext>
              </a:extLst>
            </p:cNvPr>
            <p:cNvSpPr txBox="1">
              <a:spLocks/>
            </p:cNvSpPr>
            <p:nvPr/>
          </p:nvSpPr>
          <p:spPr>
            <a:xfrm>
              <a:off x="3499812" y="5135734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Annual growth is observed in IT and digital services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96442-D254-43B1-A2D7-0C1B345254E5}"/>
              </a:ext>
            </a:extLst>
          </p:cNvPr>
          <p:cNvGrpSpPr/>
          <p:nvPr/>
        </p:nvGrpSpPr>
        <p:grpSpPr>
          <a:xfrm>
            <a:off x="5636035" y="1994119"/>
            <a:ext cx="3832344" cy="4052272"/>
            <a:chOff x="5636035" y="1994119"/>
            <a:chExt cx="3832344" cy="40522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33218E-2D35-4A48-AFAD-FCDD1D061616}"/>
                </a:ext>
              </a:extLst>
            </p:cNvPr>
            <p:cNvGrpSpPr/>
            <p:nvPr/>
          </p:nvGrpSpPr>
          <p:grpSpPr>
            <a:xfrm>
              <a:off x="5636035" y="1994119"/>
              <a:ext cx="3832344" cy="2725213"/>
              <a:chOff x="798022" y="2508744"/>
              <a:chExt cx="4196010" cy="2797340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E2E665CC-0255-4A96-9E21-26E4D51215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357909"/>
                  </p:ext>
                </p:extLst>
              </p:nvPr>
            </p:nvGraphicFramePr>
            <p:xfrm>
              <a:off x="798022" y="2508744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E8A0580-95ED-4F06-BA31-A82640164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8" y="3608665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15%</a:t>
                </a:r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09926475-8B88-4834-A295-3D02B60021F4}"/>
                </a:ext>
              </a:extLst>
            </p:cNvPr>
            <p:cNvSpPr txBox="1">
              <a:spLocks/>
            </p:cNvSpPr>
            <p:nvPr/>
          </p:nvSpPr>
          <p:spPr>
            <a:xfrm>
              <a:off x="6396019" y="5129676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 in demand for skilled HR professionals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075023-9EA2-4D1D-8E56-42913A2560FF}"/>
              </a:ext>
            </a:extLst>
          </p:cNvPr>
          <p:cNvGrpSpPr/>
          <p:nvPr/>
        </p:nvGrpSpPr>
        <p:grpSpPr>
          <a:xfrm>
            <a:off x="8424147" y="2008760"/>
            <a:ext cx="3832344" cy="4037631"/>
            <a:chOff x="8424147" y="2149554"/>
            <a:chExt cx="3832344" cy="40376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70A553-2344-4A76-B8C5-0A6C30F5907B}"/>
                </a:ext>
              </a:extLst>
            </p:cNvPr>
            <p:cNvGrpSpPr/>
            <p:nvPr/>
          </p:nvGrpSpPr>
          <p:grpSpPr>
            <a:xfrm>
              <a:off x="8424147" y="2149554"/>
              <a:ext cx="3832344" cy="2725213"/>
              <a:chOff x="798020" y="2523621"/>
              <a:chExt cx="4196010" cy="2797340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732C3C5B-AF37-45D8-82C0-C19C6F1A71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7885428"/>
                  </p:ext>
                </p:extLst>
              </p:nvPr>
            </p:nvGraphicFramePr>
            <p:xfrm>
              <a:off x="798020" y="2523621"/>
              <a:ext cx="4196010" cy="27973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0865CD5D-1B68-4EE8-8FE9-8EC62EFF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617" y="3626196"/>
                <a:ext cx="1262817" cy="3862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>
                    <a:solidFill>
                      <a:schemeClr val="accent1"/>
                    </a:solidFill>
                    <a:latin typeface="Satoshi" pitchFamily="50" charset="0"/>
                    <a:cs typeface="Poppins" panose="00000500000000000000" pitchFamily="2" charset="0"/>
                  </a:rPr>
                  <a:t>47%</a:t>
                </a: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40F6182-6E65-461D-BA2D-0E35D62CC083}"/>
                </a:ext>
              </a:extLst>
            </p:cNvPr>
            <p:cNvSpPr txBox="1">
              <a:spLocks/>
            </p:cNvSpPr>
            <p:nvPr/>
          </p:nvSpPr>
          <p:spPr>
            <a:xfrm>
              <a:off x="9184133" y="5270470"/>
              <a:ext cx="2312373" cy="9167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Candidates are hired due to favoritism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73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FF372B-9B64-4E2E-A82A-0C84FF47DB8C}"/>
              </a:ext>
            </a:extLst>
          </p:cNvPr>
          <p:cNvCxnSpPr>
            <a:cxnSpLocks/>
          </p:cNvCxnSpPr>
          <p:nvPr/>
        </p:nvCxnSpPr>
        <p:spPr>
          <a:xfrm>
            <a:off x="0" y="1601865"/>
            <a:ext cx="380689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B9218E-2DD7-4678-9627-BFD7D34542FE}"/>
              </a:ext>
            </a:extLst>
          </p:cNvPr>
          <p:cNvSpPr/>
          <p:nvPr/>
        </p:nvSpPr>
        <p:spPr>
          <a:xfrm>
            <a:off x="3612163" y="1407138"/>
            <a:ext cx="389454" cy="38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9EC39B-613E-4614-AB6A-4D71384273BB}"/>
              </a:ext>
            </a:extLst>
          </p:cNvPr>
          <p:cNvSpPr txBox="1">
            <a:spLocks/>
          </p:cNvSpPr>
          <p:nvPr/>
        </p:nvSpPr>
        <p:spPr>
          <a:xfrm>
            <a:off x="2792681" y="996787"/>
            <a:ext cx="2945645" cy="344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Recruitment Metrics (Pakistan)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DE156-72BA-4BAB-8A0C-E7E1A4953A79}"/>
              </a:ext>
            </a:extLst>
          </p:cNvPr>
          <p:cNvGrpSpPr/>
          <p:nvPr/>
        </p:nvGrpSpPr>
        <p:grpSpPr>
          <a:xfrm>
            <a:off x="597164" y="2113389"/>
            <a:ext cx="3666927" cy="2034073"/>
            <a:chOff x="597164" y="2113389"/>
            <a:chExt cx="3666927" cy="2034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8201DB-AC52-4C56-8537-E0183C7F8305}"/>
                </a:ext>
              </a:extLst>
            </p:cNvPr>
            <p:cNvSpPr/>
            <p:nvPr/>
          </p:nvSpPr>
          <p:spPr>
            <a:xfrm>
              <a:off x="606491" y="211338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F1C74F8-43EF-4385-A80F-F6E92025A61A}"/>
                </a:ext>
              </a:extLst>
            </p:cNvPr>
            <p:cNvSpPr txBox="1">
              <a:spLocks/>
            </p:cNvSpPr>
            <p:nvPr/>
          </p:nvSpPr>
          <p:spPr>
            <a:xfrm>
              <a:off x="597164" y="2564972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1.84M +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6B7C9EF-0A5E-428A-B036-1071855DD1A0}"/>
                </a:ext>
              </a:extLst>
            </p:cNvPr>
            <p:cNvSpPr txBox="1">
              <a:spLocks/>
            </p:cNvSpPr>
            <p:nvPr/>
          </p:nvSpPr>
          <p:spPr>
            <a:xfrm>
              <a:off x="603382" y="3114040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Job openings / year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EB59B3-00AB-4BCE-92CF-888A5F7AE94A}"/>
              </a:ext>
            </a:extLst>
          </p:cNvPr>
          <p:cNvGrpSpPr/>
          <p:nvPr/>
        </p:nvGrpSpPr>
        <p:grpSpPr>
          <a:xfrm>
            <a:off x="7921691" y="2108719"/>
            <a:ext cx="3657600" cy="2034073"/>
            <a:chOff x="7921691" y="2108719"/>
            <a:chExt cx="3657600" cy="20340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62D1D0-D7E8-49BF-85F7-D20EE88158D4}"/>
                </a:ext>
              </a:extLst>
            </p:cNvPr>
            <p:cNvSpPr/>
            <p:nvPr/>
          </p:nvSpPr>
          <p:spPr>
            <a:xfrm>
              <a:off x="7921691" y="2108719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8B72B49-C877-459F-90B2-F99B463790D1}"/>
                </a:ext>
              </a:extLst>
            </p:cNvPr>
            <p:cNvSpPr txBox="1">
              <a:spLocks/>
            </p:cNvSpPr>
            <p:nvPr/>
          </p:nvSpPr>
          <p:spPr>
            <a:xfrm>
              <a:off x="7927909" y="2565840"/>
              <a:ext cx="364827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173M +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3581C2A-421E-4218-837B-BB07C7A53DB2}"/>
                </a:ext>
              </a:extLst>
            </p:cNvPr>
            <p:cNvSpPr txBox="1">
              <a:spLocks/>
            </p:cNvSpPr>
            <p:nvPr/>
          </p:nvSpPr>
          <p:spPr>
            <a:xfrm>
              <a:off x="7927908" y="3114908"/>
              <a:ext cx="3648273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Applications processed H1-2024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0C076-BBF6-4668-99D8-355B59320349}"/>
              </a:ext>
            </a:extLst>
          </p:cNvPr>
          <p:cNvGrpSpPr/>
          <p:nvPr/>
        </p:nvGrpSpPr>
        <p:grpSpPr>
          <a:xfrm>
            <a:off x="4273418" y="2564972"/>
            <a:ext cx="3482602" cy="1219628"/>
            <a:chOff x="4273418" y="2564972"/>
            <a:chExt cx="3482602" cy="1219628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F600C7-FE35-489D-892C-9258A2DFA367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2564972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1.51M +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66F6139-D3C4-4592-84DC-FC958F8C9DB4}"/>
                </a:ext>
              </a:extLst>
            </p:cNvPr>
            <p:cNvSpPr txBox="1">
              <a:spLocks/>
            </p:cNvSpPr>
            <p:nvPr/>
          </p:nvSpPr>
          <p:spPr>
            <a:xfrm>
              <a:off x="4273418" y="3114040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Employees hired / year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22A2C7-5AFB-450A-AC1D-B5EF166610B3}"/>
              </a:ext>
            </a:extLst>
          </p:cNvPr>
          <p:cNvGrpSpPr/>
          <p:nvPr/>
        </p:nvGrpSpPr>
        <p:grpSpPr>
          <a:xfrm>
            <a:off x="606491" y="4707067"/>
            <a:ext cx="3482602" cy="1219628"/>
            <a:chOff x="606491" y="4707067"/>
            <a:chExt cx="3482602" cy="121962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DF7F3E-8B07-4AED-AA0A-846988AAAFF2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4707067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&gt; 1 Month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6F77C9-686A-4455-8F12-7050331EF93C}"/>
                </a:ext>
              </a:extLst>
            </p:cNvPr>
            <p:cNvSpPr txBox="1">
              <a:spLocks/>
            </p:cNvSpPr>
            <p:nvPr/>
          </p:nvSpPr>
          <p:spPr>
            <a:xfrm>
              <a:off x="606491" y="5256135"/>
              <a:ext cx="3482602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hiring process / job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FDEB5-FAB3-493F-850D-3604DBB90883}"/>
              </a:ext>
            </a:extLst>
          </p:cNvPr>
          <p:cNvGrpSpPr/>
          <p:nvPr/>
        </p:nvGrpSpPr>
        <p:grpSpPr>
          <a:xfrm>
            <a:off x="4267200" y="4142792"/>
            <a:ext cx="3657600" cy="2034073"/>
            <a:chOff x="4267200" y="4142792"/>
            <a:chExt cx="3657600" cy="20340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315FF-CF01-4FB8-8425-77648E04BB51}"/>
                </a:ext>
              </a:extLst>
            </p:cNvPr>
            <p:cNvSpPr/>
            <p:nvPr/>
          </p:nvSpPr>
          <p:spPr>
            <a:xfrm>
              <a:off x="4267200" y="4142792"/>
              <a:ext cx="3657600" cy="203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2FC204A-F856-4E57-BA63-0CD5C70DE9BC}"/>
                </a:ext>
              </a:extLst>
            </p:cNvPr>
            <p:cNvSpPr txBox="1">
              <a:spLocks/>
            </p:cNvSpPr>
            <p:nvPr/>
          </p:nvSpPr>
          <p:spPr>
            <a:xfrm>
              <a:off x="4303176" y="4707067"/>
              <a:ext cx="3579429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bg1"/>
                  </a:solidFill>
                  <a:latin typeface="Satoshi" pitchFamily="50" charset="0"/>
                  <a:cs typeface="Poppins" panose="00000500000000000000" pitchFamily="2" charset="0"/>
                </a:rPr>
                <a:t>30B +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BC2698C-EE0E-43EF-9F3A-75892E9D96E9}"/>
                </a:ext>
              </a:extLst>
            </p:cNvPr>
            <p:cNvSpPr txBox="1">
              <a:spLocks/>
            </p:cNvSpPr>
            <p:nvPr/>
          </p:nvSpPr>
          <p:spPr>
            <a:xfrm>
              <a:off x="4309394" y="5256135"/>
              <a:ext cx="3573211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Spent in HR salaries / year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DDFC23-0E20-455F-935F-470A77E07F73}"/>
              </a:ext>
            </a:extLst>
          </p:cNvPr>
          <p:cNvGrpSpPr/>
          <p:nvPr/>
        </p:nvGrpSpPr>
        <p:grpSpPr>
          <a:xfrm>
            <a:off x="7942011" y="4707067"/>
            <a:ext cx="3634170" cy="1219628"/>
            <a:chOff x="7942011" y="4707067"/>
            <a:chExt cx="3634170" cy="1219628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B11314F-B56D-4AF4-9E9E-2C51EF52253A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4707067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1"/>
                  </a:solidFill>
                  <a:latin typeface="Satoshi" pitchFamily="50" charset="0"/>
                  <a:cs typeface="Poppins" panose="00000500000000000000" pitchFamily="2" charset="0"/>
                </a:rPr>
                <a:t>1/2 Hour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4B3A23B5-167F-44B2-9D9A-84F82C9862A9}"/>
                </a:ext>
              </a:extLst>
            </p:cNvPr>
            <p:cNvSpPr txBox="1">
              <a:spLocks/>
            </p:cNvSpPr>
            <p:nvPr/>
          </p:nvSpPr>
          <p:spPr>
            <a:xfrm>
              <a:off x="7942011" y="5256135"/>
              <a:ext cx="3634170" cy="670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interview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920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678" y="2546429"/>
            <a:ext cx="4983480" cy="1231353"/>
          </a:xfrm>
        </p:spPr>
        <p:txBody>
          <a:bodyPr anchor="ctr"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0D2688-55D5-4617-B6B6-90690591D355}"/>
              </a:ext>
            </a:extLst>
          </p:cNvPr>
          <p:cNvSpPr txBox="1">
            <a:spLocks/>
          </p:cNvSpPr>
          <p:nvPr/>
        </p:nvSpPr>
        <p:spPr>
          <a:xfrm>
            <a:off x="3818487" y="2155910"/>
            <a:ext cx="480986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7945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46A7-E59F-41F6-8FAA-FA53D436C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729205"/>
            <a:ext cx="1847319" cy="489418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</a:rPr>
              <a:t>ALIF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1801E-ABC2-481C-9186-3D59719240A1}"/>
              </a:ext>
            </a:extLst>
          </p:cNvPr>
          <p:cNvSpPr txBox="1">
            <a:spLocks/>
          </p:cNvSpPr>
          <p:nvPr/>
        </p:nvSpPr>
        <p:spPr>
          <a:xfrm>
            <a:off x="594939" y="2485550"/>
            <a:ext cx="4717841" cy="421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Satoshi" pitchFamily="50" charset="0"/>
                <a:cs typeface="Poppins" panose="00000500000000000000" pitchFamily="2" charset="0"/>
              </a:rPr>
              <a:t>An Intelligent HR assistant that can: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BA53-5025-41D1-9323-EC82E3CB1308}"/>
              </a:ext>
            </a:extLst>
          </p:cNvPr>
          <p:cNvSpPr/>
          <p:nvPr/>
        </p:nvSpPr>
        <p:spPr>
          <a:xfrm>
            <a:off x="5868955" y="6688310"/>
            <a:ext cx="5831633" cy="332468"/>
          </a:xfrm>
          <a:prstGeom prst="roundRect">
            <a:avLst>
              <a:gd name="adj" fmla="val 417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3DA586-D2A9-4F9D-AC21-D98ABD0EC486}"/>
              </a:ext>
            </a:extLst>
          </p:cNvPr>
          <p:cNvSpPr txBox="1">
            <a:spLocks/>
          </p:cNvSpPr>
          <p:nvPr/>
        </p:nvSpPr>
        <p:spPr>
          <a:xfrm>
            <a:off x="594939" y="3081129"/>
            <a:ext cx="4717841" cy="220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Screen &amp; analyze resumes 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Take interviews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Generate interview reports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Interact with candidates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Observe its surroundings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atoshi" pitchFamily="50" charset="0"/>
                <a:cs typeface="Poppins" panose="00000500000000000000" pitchFamily="2" charset="0"/>
              </a:rPr>
              <a:t>Show gestures and expressions</a:t>
            </a:r>
          </a:p>
          <a:p>
            <a:pPr marL="342900" indent="-342900" algn="l">
              <a:spcBef>
                <a:spcPts val="150"/>
              </a:spcBef>
              <a:spcAft>
                <a:spcPts val="150"/>
              </a:spcAft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atoshi" pitchFamily="50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1E017-BECC-4C5D-BA1C-F5F9A2B2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5" y="1400569"/>
            <a:ext cx="4303853" cy="47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4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E46A-9044-428C-8D13-967FE3C9E416}"/>
              </a:ext>
            </a:extLst>
          </p:cNvPr>
          <p:cNvSpPr/>
          <p:nvPr/>
        </p:nvSpPr>
        <p:spPr>
          <a:xfrm>
            <a:off x="5868955" y="0"/>
            <a:ext cx="5831633" cy="6858000"/>
          </a:xfrm>
          <a:prstGeom prst="rect">
            <a:avLst/>
          </a:prstGeom>
          <a:gradFill flip="none" rotWithShape="1">
            <a:gsLst>
              <a:gs pos="45000">
                <a:schemeClr val="accent4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F33AA1-BB87-4CC4-A055-3039E6B10B9F}"/>
              </a:ext>
            </a:extLst>
          </p:cNvPr>
          <p:cNvSpPr txBox="1">
            <a:spLocks/>
          </p:cNvSpPr>
          <p:nvPr/>
        </p:nvSpPr>
        <p:spPr>
          <a:xfrm>
            <a:off x="6077131" y="2525990"/>
            <a:ext cx="5415280" cy="1943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sz="1600" dirty="0">
              <a:solidFill>
                <a:srgbClr val="11111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90978-BA93-4EA0-96A1-3C76F9D15910}"/>
              </a:ext>
            </a:extLst>
          </p:cNvPr>
          <p:cNvSpPr txBox="1">
            <a:spLocks/>
          </p:cNvSpPr>
          <p:nvPr/>
        </p:nvSpPr>
        <p:spPr>
          <a:xfrm>
            <a:off x="6077131" y="725558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prstClr val="white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The Adoption and Effect of Artificial Intelligence on Human Resources Management, Part A</a:t>
            </a: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br>
              <a:rPr lang="en-US" sz="1100" dirty="0">
                <a:solidFill>
                  <a:prstClr val="white">
                    <a:lumMod val="8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Emerald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prstClr val="white">
                    <a:lumMod val="95000"/>
                  </a:prstClr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10.1108/978-1-80382-027-920231015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7A2A6C-E1D2-4CB5-873D-B0AA94065C0F}"/>
              </a:ext>
            </a:extLst>
          </p:cNvPr>
          <p:cNvSpPr txBox="1">
            <a:spLocks/>
          </p:cNvSpPr>
          <p:nvPr/>
        </p:nvSpPr>
        <p:spPr>
          <a:xfrm>
            <a:off x="6077131" y="2975569"/>
            <a:ext cx="5415280" cy="2987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Satoshi" pitchFamily="50" charset="0"/>
                <a:cs typeface="Poppins" panose="00000500000000000000" pitchFamily="2" charset="0"/>
              </a:rPr>
              <a:t>ALIF has Modular Design for Versatility</a:t>
            </a:r>
          </a:p>
          <a:p>
            <a:pPr algn="just">
              <a:lnSpc>
                <a:spcPct val="100000"/>
              </a:lnSpc>
            </a:pPr>
            <a:endParaRPr lang="en-US" sz="1600" b="1" dirty="0">
              <a:solidFill>
                <a:srgbClr val="111111"/>
              </a:solidFill>
              <a:latin typeface="Satoshi" pitchFamily="50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existing systems might focus on fixed functionalities, ALIF's ability to adapt its tasks due to its modular structure is a significant innovation.</a:t>
            </a:r>
          </a:p>
          <a:p>
            <a:pPr algn="l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plug-and-play design is considered a novel approach for scalability and flexibility.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EEF7F9-8F33-49BD-AD86-F8DFA86CAE65}"/>
              </a:ext>
            </a:extLst>
          </p:cNvPr>
          <p:cNvSpPr txBox="1">
            <a:spLocks/>
          </p:cNvSpPr>
          <p:nvPr/>
        </p:nvSpPr>
        <p:spPr>
          <a:xfrm>
            <a:off x="612712" y="2583232"/>
            <a:ext cx="3679370" cy="126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Literature</a:t>
            </a:r>
            <a:b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</a:br>
            <a:r>
              <a:rPr lang="en-US" sz="4000" dirty="0">
                <a:solidFill>
                  <a:schemeClr val="accent1"/>
                </a:solidFill>
                <a:latin typeface="FSP DEMO - Integral CF" panose="00000500000000000000" pitchFamily="50" charset="0"/>
                <a:cs typeface="Poppins" panose="00000500000000000000" pitchFamily="2" charset="0"/>
              </a:rPr>
              <a:t>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F7B76-EAA5-4CBF-9554-9FC870F44FD4}"/>
              </a:ext>
            </a:extLst>
          </p:cNvPr>
          <p:cNvSpPr/>
          <p:nvPr/>
        </p:nvSpPr>
        <p:spPr>
          <a:xfrm>
            <a:off x="0" y="3847608"/>
            <a:ext cx="4189445" cy="42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9BC15A-8C19-4C99-B87D-2AB7A9037028}"/>
              </a:ext>
            </a:extLst>
          </p:cNvPr>
          <p:cNvSpPr txBox="1">
            <a:spLocks/>
          </p:cNvSpPr>
          <p:nvPr/>
        </p:nvSpPr>
        <p:spPr>
          <a:xfrm>
            <a:off x="6077131" y="1848406"/>
            <a:ext cx="5415280" cy="1122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rgbClr val="FFFFFF"/>
                </a:solidFill>
                <a:latin typeface="Satoshi" pitchFamily="50" charset="0"/>
                <a:ea typeface="+mn-ea"/>
                <a:cs typeface="Poppins" panose="00000500000000000000" pitchFamily="2" charset="0"/>
              </a:rPr>
              <a:t>Artificial Intelligence Reshaping Human Resource Management : A Review</a:t>
            </a:r>
            <a:endParaRPr lang="en-US" sz="1600" dirty="0"/>
          </a:p>
          <a:p>
            <a:pPr algn="l">
              <a:spcBef>
                <a:spcPts val="0"/>
              </a:spcBef>
            </a:pPr>
            <a:r>
              <a:rPr lang="en-US" sz="1100" dirty="0">
                <a:solidFill>
                  <a:srgbClr val="D9D9D9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	 </a:t>
            </a:r>
            <a:br>
              <a:rPr lang="en-US" sz="1100" dirty="0">
                <a:solidFill>
                  <a:srgbClr val="D9D9D9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</a:br>
            <a:r>
              <a:rPr lang="en-US" sz="1100" dirty="0">
                <a:solidFill>
                  <a:srgbClr val="F2F2F2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IEEE</a:t>
            </a:r>
            <a:r>
              <a:rPr lang="en-US" sz="1100" dirty="0">
                <a:solidFill>
                  <a:srgbClr val="F2F2F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</a:t>
            </a:r>
            <a:r>
              <a:rPr lang="en-US" sz="1100" dirty="0">
                <a:solidFill>
                  <a:srgbClr val="F2F2F2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DOI: 10.1109/ICATMRI51801.2020.9398420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5187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ALI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43C"/>
      </a:accent1>
      <a:accent2>
        <a:srgbClr val="35456E"/>
      </a:accent2>
      <a:accent3>
        <a:srgbClr val="5E7EA6"/>
      </a:accent3>
      <a:accent4>
        <a:srgbClr val="87A2BA"/>
      </a:accent4>
      <a:accent5>
        <a:srgbClr val="C8E0E9"/>
      </a:accent5>
      <a:accent6>
        <a:srgbClr val="E95949"/>
      </a:accent6>
      <a:hlink>
        <a:srgbClr val="57A9CB"/>
      </a:hlink>
      <a:folHlink>
        <a:srgbClr val="9650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1015</Words>
  <Application>Microsoft Office PowerPoint</Application>
  <PresentationFormat>Widescreen</PresentationFormat>
  <Paragraphs>265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Arimo Bold</vt:lpstr>
      <vt:lpstr>Bell MT</vt:lpstr>
      <vt:lpstr>Calibri</vt:lpstr>
      <vt:lpstr>Calibri Light</vt:lpstr>
      <vt:lpstr>FSP DEMO - Integral CF</vt:lpstr>
      <vt:lpstr>Poppins</vt:lpstr>
      <vt:lpstr>Poppins Light</vt:lpstr>
      <vt:lpstr>Poppins Medium</vt:lpstr>
      <vt:lpstr>Satoshi</vt:lpstr>
      <vt:lpstr>Wingdings</vt:lpstr>
      <vt:lpstr>Office Theme</vt:lpstr>
      <vt:lpstr>PowerPoint Presentation</vt:lpstr>
      <vt:lpstr>ALIF</vt:lpstr>
      <vt:lpstr>PowerPoint Presentation</vt:lpstr>
      <vt:lpstr>PowerPoint Presentation</vt:lpstr>
      <vt:lpstr>PowerPoint Presentation</vt:lpstr>
      <vt:lpstr>PowerPoint Presentation</vt:lpstr>
      <vt:lpstr>ALIF</vt:lpstr>
      <vt:lpstr>ALIF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Muqeet</dc:creator>
  <cp:lastModifiedBy>Abdul Muqeet</cp:lastModifiedBy>
  <cp:revision>444</cp:revision>
  <dcterms:created xsi:type="dcterms:W3CDTF">2024-11-18T05:34:04Z</dcterms:created>
  <dcterms:modified xsi:type="dcterms:W3CDTF">2024-12-04T04:17:03Z</dcterms:modified>
</cp:coreProperties>
</file>